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2" r:id="rId2"/>
  </p:sldMasterIdLst>
  <p:notesMasterIdLst>
    <p:notesMasterId r:id="rId16"/>
  </p:notesMasterIdLst>
  <p:sldIdLst>
    <p:sldId id="256" r:id="rId3"/>
    <p:sldId id="327" r:id="rId4"/>
    <p:sldId id="257" r:id="rId5"/>
    <p:sldId id="291" r:id="rId6"/>
    <p:sldId id="332" r:id="rId7"/>
    <p:sldId id="292" r:id="rId8"/>
    <p:sldId id="335" r:id="rId9"/>
    <p:sldId id="287" r:id="rId10"/>
    <p:sldId id="271" r:id="rId11"/>
    <p:sldId id="288" r:id="rId12"/>
    <p:sldId id="272" r:id="rId13"/>
    <p:sldId id="333" r:id="rId14"/>
    <p:sldId id="3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2F015E-5059-E844-8E18-3E0E1727FCF1}">
          <p14:sldIdLst>
            <p14:sldId id="256"/>
            <p14:sldId id="327"/>
            <p14:sldId id="257"/>
            <p14:sldId id="291"/>
            <p14:sldId id="332"/>
            <p14:sldId id="292"/>
            <p14:sldId id="335"/>
            <p14:sldId id="287"/>
            <p14:sldId id="271"/>
            <p14:sldId id="288"/>
            <p14:sldId id="272"/>
            <p14:sldId id="333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Yvonne Bronner" initials="DYB" lastIdx="14" clrIdx="0">
    <p:extLst>
      <p:ext uri="{19B8F6BF-5375-455C-9EA6-DF929625EA0E}">
        <p15:presenceInfo xmlns:p15="http://schemas.microsoft.com/office/powerpoint/2012/main" userId="Dr. Yvonne Bron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BC"/>
    <a:srgbClr val="02B19F"/>
    <a:srgbClr val="00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2" autoAdjust="0"/>
    <p:restoredTop sz="71579" autoAdjust="0"/>
  </p:normalViewPr>
  <p:slideViewPr>
    <p:cSldViewPr snapToGrid="0" snapToObjects="1">
      <p:cViewPr>
        <p:scale>
          <a:sx n="83" d="100"/>
          <a:sy n="83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83-2B4E-9A31-0C2B49662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83-2B4E-9A31-0C2B49662C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83-2B4E-9A31-0C2B49662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20484800"/>
        <c:axId val="-459108176"/>
      </c:lineChart>
      <c:catAx>
        <c:axId val="-5204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9108176"/>
        <c:crosses val="autoZero"/>
        <c:auto val="1"/>
        <c:lblAlgn val="ctr"/>
        <c:lblOffset val="100"/>
        <c:noMultiLvlLbl val="0"/>
      </c:catAx>
      <c:valAx>
        <c:axId val="-45910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2048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3362732586638E-2"/>
          <c:y val="0.125708385996884"/>
          <c:w val="0.93666595948668396"/>
          <c:h val="0.6807371427451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C-4E41-9B17-462B882E84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FC-4E41-9B17-462B882E84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FC-4E41-9B17-462B882E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56870032"/>
        <c:axId val="-456868256"/>
      </c:barChart>
      <c:catAx>
        <c:axId val="-4568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6868256"/>
        <c:crosses val="autoZero"/>
        <c:auto val="1"/>
        <c:lblAlgn val="ctr"/>
        <c:lblOffset val="100"/>
        <c:noMultiLvlLbl val="0"/>
      </c:catAx>
      <c:valAx>
        <c:axId val="-45686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687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94-BE40-A84E-783727841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4-BE40-A84E-783727841D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4-BE40-A84E-783727841D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4-BE40-A84E-783727841DB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94-BE40-A84E-783727841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B4566-0DF9-3947-8CE3-797D1C60CA0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25530-5470-904B-BBA1-0FBDB74D424B}">
      <dgm:prSet phldrT="[Text]"/>
      <dgm:spPr/>
      <dgm:t>
        <a:bodyPr/>
        <a:lstStyle/>
        <a:p>
          <a:r>
            <a:rPr lang="en-US" dirty="0"/>
            <a:t>Hesitancy</a:t>
          </a:r>
        </a:p>
      </dgm:t>
    </dgm:pt>
    <dgm:pt modelId="{D92C55FD-8934-1A44-BC68-EEFA87FDC46C}" type="parTrans" cxnId="{BDE4B0C0-DB05-3E43-8150-D2371FCA4026}">
      <dgm:prSet/>
      <dgm:spPr/>
      <dgm:t>
        <a:bodyPr/>
        <a:lstStyle/>
        <a:p>
          <a:endParaRPr lang="en-US"/>
        </a:p>
      </dgm:t>
    </dgm:pt>
    <dgm:pt modelId="{8C683D82-EE3B-8849-84C5-6C5AFFD0872A}" type="sibTrans" cxnId="{BDE4B0C0-DB05-3E43-8150-D2371FCA4026}">
      <dgm:prSet/>
      <dgm:spPr/>
      <dgm:t>
        <a:bodyPr/>
        <a:lstStyle/>
        <a:p>
          <a:endParaRPr lang="en-US"/>
        </a:p>
      </dgm:t>
    </dgm:pt>
    <dgm:pt modelId="{A1218390-7185-AF4C-A081-05F8A097635B}">
      <dgm:prSet phldrT="[Text]"/>
      <dgm:spPr/>
      <dgm:t>
        <a:bodyPr/>
        <a:lstStyle/>
        <a:p>
          <a:r>
            <a:rPr lang="en-US" dirty="0"/>
            <a:t>Trust in vaccine</a:t>
          </a:r>
        </a:p>
      </dgm:t>
    </dgm:pt>
    <dgm:pt modelId="{259D42E8-4473-944E-B5B0-3EA805F9E69B}" type="parTrans" cxnId="{F220D8D1-4809-DE4A-97AE-732E5C0A3D41}">
      <dgm:prSet/>
      <dgm:spPr/>
      <dgm:t>
        <a:bodyPr/>
        <a:lstStyle/>
        <a:p>
          <a:endParaRPr lang="en-US"/>
        </a:p>
      </dgm:t>
    </dgm:pt>
    <dgm:pt modelId="{6689EB5F-1EAD-C749-A6DC-6E9F1ADA387F}" type="sibTrans" cxnId="{F220D8D1-4809-DE4A-97AE-732E5C0A3D41}">
      <dgm:prSet/>
      <dgm:spPr/>
      <dgm:t>
        <a:bodyPr/>
        <a:lstStyle/>
        <a:p>
          <a:endParaRPr lang="en-US"/>
        </a:p>
      </dgm:t>
    </dgm:pt>
    <dgm:pt modelId="{7962B696-D198-F445-B18C-6E621D001400}">
      <dgm:prSet phldrT="[Text]"/>
      <dgm:spPr/>
      <dgm:t>
        <a:bodyPr/>
        <a:lstStyle/>
        <a:p>
          <a:r>
            <a:rPr lang="en-US" dirty="0"/>
            <a:t>Trust in govt, health system</a:t>
          </a:r>
        </a:p>
      </dgm:t>
    </dgm:pt>
    <dgm:pt modelId="{77B36EC5-7EE3-314A-ADB3-4B40F469141B}" type="parTrans" cxnId="{6C5C7C4F-9E40-9C4A-B4D9-9333514F4439}">
      <dgm:prSet/>
      <dgm:spPr/>
      <dgm:t>
        <a:bodyPr/>
        <a:lstStyle/>
        <a:p>
          <a:endParaRPr lang="en-US"/>
        </a:p>
      </dgm:t>
    </dgm:pt>
    <dgm:pt modelId="{11EE4F79-F304-3747-9434-524BEF648D2B}" type="sibTrans" cxnId="{6C5C7C4F-9E40-9C4A-B4D9-9333514F4439}">
      <dgm:prSet/>
      <dgm:spPr/>
      <dgm:t>
        <a:bodyPr/>
        <a:lstStyle/>
        <a:p>
          <a:endParaRPr lang="en-US"/>
        </a:p>
      </dgm:t>
    </dgm:pt>
    <dgm:pt modelId="{07E3535D-AADD-CC42-B42C-5C7773EB9208}">
      <dgm:prSet phldrT="[Text]"/>
      <dgm:spPr/>
      <dgm:t>
        <a:bodyPr/>
        <a:lstStyle/>
        <a:p>
          <a:r>
            <a:rPr lang="en-US" dirty="0"/>
            <a:t>Access</a:t>
          </a:r>
        </a:p>
      </dgm:t>
    </dgm:pt>
    <dgm:pt modelId="{38C5C2DB-5FD1-5B4F-84FE-F026642EAE23}" type="parTrans" cxnId="{A40C8270-12EA-304C-9978-35F993834E43}">
      <dgm:prSet/>
      <dgm:spPr/>
      <dgm:t>
        <a:bodyPr/>
        <a:lstStyle/>
        <a:p>
          <a:endParaRPr lang="en-US"/>
        </a:p>
      </dgm:t>
    </dgm:pt>
    <dgm:pt modelId="{3B5A6514-D93A-C74A-9FBE-0A94291E2ED9}" type="sibTrans" cxnId="{A40C8270-12EA-304C-9978-35F993834E43}">
      <dgm:prSet/>
      <dgm:spPr/>
      <dgm:t>
        <a:bodyPr/>
        <a:lstStyle/>
        <a:p>
          <a:endParaRPr lang="en-US"/>
        </a:p>
      </dgm:t>
    </dgm:pt>
    <dgm:pt modelId="{9DCC0B0E-35D8-DA40-AB8B-3794854310ED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5674274D-FE64-DA42-AE77-D98AC3DC4D67}" type="parTrans" cxnId="{073B61F7-E85E-2449-ADE9-EB9D6994F95C}">
      <dgm:prSet/>
      <dgm:spPr/>
      <dgm:t>
        <a:bodyPr/>
        <a:lstStyle/>
        <a:p>
          <a:endParaRPr lang="en-US"/>
        </a:p>
      </dgm:t>
    </dgm:pt>
    <dgm:pt modelId="{4D3360E2-51E5-444B-9DC3-902B21903B8A}" type="sibTrans" cxnId="{073B61F7-E85E-2449-ADE9-EB9D6994F95C}">
      <dgm:prSet/>
      <dgm:spPr/>
      <dgm:t>
        <a:bodyPr/>
        <a:lstStyle/>
        <a:p>
          <a:endParaRPr lang="en-US"/>
        </a:p>
      </dgm:t>
    </dgm:pt>
    <dgm:pt modelId="{C318A4AC-A844-044D-A3C6-955A1E424288}">
      <dgm:prSet phldrT="[Text]"/>
      <dgm:spPr/>
      <dgm:t>
        <a:bodyPr/>
        <a:lstStyle/>
        <a:p>
          <a:r>
            <a:rPr lang="en-US" dirty="0"/>
            <a:t>Internet access, savvy</a:t>
          </a:r>
        </a:p>
      </dgm:t>
    </dgm:pt>
    <dgm:pt modelId="{85BF8625-1ACC-2F4A-9B29-DAC00AF822EB}" type="parTrans" cxnId="{C2F04F1F-C3D1-864F-9114-0876868A9162}">
      <dgm:prSet/>
      <dgm:spPr/>
      <dgm:t>
        <a:bodyPr/>
        <a:lstStyle/>
        <a:p>
          <a:endParaRPr lang="en-US"/>
        </a:p>
      </dgm:t>
    </dgm:pt>
    <dgm:pt modelId="{871BDAEE-16AB-E848-9158-56A5A71E3258}" type="sibTrans" cxnId="{C2F04F1F-C3D1-864F-9114-0876868A9162}">
      <dgm:prSet/>
      <dgm:spPr/>
      <dgm:t>
        <a:bodyPr/>
        <a:lstStyle/>
        <a:p>
          <a:endParaRPr lang="en-US"/>
        </a:p>
      </dgm:t>
    </dgm:pt>
    <dgm:pt modelId="{23E4D7EC-DB7F-2E4D-8DD4-EC474EB645D6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DE5D778E-61DB-9A48-8D6F-401BDCC31425}" type="parTrans" cxnId="{37402B28-C766-694F-8581-29C880BD3069}">
      <dgm:prSet/>
      <dgm:spPr/>
      <dgm:t>
        <a:bodyPr/>
        <a:lstStyle/>
        <a:p>
          <a:endParaRPr lang="en-US"/>
        </a:p>
      </dgm:t>
    </dgm:pt>
    <dgm:pt modelId="{F0DFBECC-C828-634E-B1BF-E233093CDEFA}" type="sibTrans" cxnId="{37402B28-C766-694F-8581-29C880BD3069}">
      <dgm:prSet/>
      <dgm:spPr/>
      <dgm:t>
        <a:bodyPr/>
        <a:lstStyle/>
        <a:p>
          <a:endParaRPr lang="en-US"/>
        </a:p>
      </dgm:t>
    </dgm:pt>
    <dgm:pt modelId="{30E3B936-7A77-5B45-8E4D-AE80635CC054}" type="pres">
      <dgm:prSet presAssocID="{A9DB4566-0DF9-3947-8CE3-797D1C60CA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91143EB-4F2B-AB48-8248-D3776B6DF0D8}" type="pres">
      <dgm:prSet presAssocID="{A9DB4566-0DF9-3947-8CE3-797D1C60CA0C}" presName="dummyMaxCanvas" presStyleCnt="0"/>
      <dgm:spPr/>
    </dgm:pt>
    <dgm:pt modelId="{3DFE7D44-3F26-1B43-81D5-338F1E407B22}" type="pres">
      <dgm:prSet presAssocID="{A9DB4566-0DF9-3947-8CE3-797D1C60CA0C}" presName="parentComposite" presStyleCnt="0"/>
      <dgm:spPr/>
    </dgm:pt>
    <dgm:pt modelId="{BD79A63C-8F41-584D-88E5-8B9DB10A6E96}" type="pres">
      <dgm:prSet presAssocID="{A9DB4566-0DF9-3947-8CE3-797D1C60CA0C}" presName="parent1" presStyleLbl="alignAccFollowNode1" presStyleIdx="0" presStyleCnt="4">
        <dgm:presLayoutVars>
          <dgm:chMax val="4"/>
        </dgm:presLayoutVars>
      </dgm:prSet>
      <dgm:spPr/>
    </dgm:pt>
    <dgm:pt modelId="{33ABD20B-6892-7F47-8D6A-84FE15848FDC}" type="pres">
      <dgm:prSet presAssocID="{A9DB4566-0DF9-3947-8CE3-797D1C60CA0C}" presName="parent2" presStyleLbl="alignAccFollowNode1" presStyleIdx="1" presStyleCnt="4">
        <dgm:presLayoutVars>
          <dgm:chMax val="4"/>
        </dgm:presLayoutVars>
      </dgm:prSet>
      <dgm:spPr/>
    </dgm:pt>
    <dgm:pt modelId="{0A8593CF-574F-F74F-B48C-0F946EBCA90C}" type="pres">
      <dgm:prSet presAssocID="{A9DB4566-0DF9-3947-8CE3-797D1C60CA0C}" presName="childrenComposite" presStyleCnt="0"/>
      <dgm:spPr/>
    </dgm:pt>
    <dgm:pt modelId="{ECA92520-7066-6140-9830-05642654CA66}" type="pres">
      <dgm:prSet presAssocID="{A9DB4566-0DF9-3947-8CE3-797D1C60CA0C}" presName="dummyMaxCanvas_ChildArea" presStyleCnt="0"/>
      <dgm:spPr/>
    </dgm:pt>
    <dgm:pt modelId="{72E045FD-8A7C-DD4C-AAC4-4028C23B1E7A}" type="pres">
      <dgm:prSet presAssocID="{A9DB4566-0DF9-3947-8CE3-797D1C60CA0C}" presName="fulcrum" presStyleLbl="alignAccFollowNode1" presStyleIdx="2" presStyleCnt="4"/>
      <dgm:spPr/>
    </dgm:pt>
    <dgm:pt modelId="{35B278C0-BD2B-8B4F-AA49-34E1B9B9E2F1}" type="pres">
      <dgm:prSet presAssocID="{A9DB4566-0DF9-3947-8CE3-797D1C60CA0C}" presName="balance_23" presStyleLbl="alignAccFollowNode1" presStyleIdx="3" presStyleCnt="4">
        <dgm:presLayoutVars>
          <dgm:bulletEnabled val="1"/>
        </dgm:presLayoutVars>
      </dgm:prSet>
      <dgm:spPr/>
    </dgm:pt>
    <dgm:pt modelId="{13F77026-C78C-C841-8B6E-700CDB682307}" type="pres">
      <dgm:prSet presAssocID="{A9DB4566-0DF9-3947-8CE3-797D1C60CA0C}" presName="right_23_1" presStyleLbl="node1" presStyleIdx="0" presStyleCnt="5">
        <dgm:presLayoutVars>
          <dgm:bulletEnabled val="1"/>
        </dgm:presLayoutVars>
      </dgm:prSet>
      <dgm:spPr/>
    </dgm:pt>
    <dgm:pt modelId="{88FC4494-4E75-0E4E-ABF6-B219E9A532C8}" type="pres">
      <dgm:prSet presAssocID="{A9DB4566-0DF9-3947-8CE3-797D1C60CA0C}" presName="right_23_2" presStyleLbl="node1" presStyleIdx="1" presStyleCnt="5">
        <dgm:presLayoutVars>
          <dgm:bulletEnabled val="1"/>
        </dgm:presLayoutVars>
      </dgm:prSet>
      <dgm:spPr/>
    </dgm:pt>
    <dgm:pt modelId="{8F674F35-2A7B-8B4D-9CA2-9D40D6784FAD}" type="pres">
      <dgm:prSet presAssocID="{A9DB4566-0DF9-3947-8CE3-797D1C60CA0C}" presName="right_23_3" presStyleLbl="node1" presStyleIdx="2" presStyleCnt="5">
        <dgm:presLayoutVars>
          <dgm:bulletEnabled val="1"/>
        </dgm:presLayoutVars>
      </dgm:prSet>
      <dgm:spPr/>
    </dgm:pt>
    <dgm:pt modelId="{3FAE8388-DEE4-8448-AEE6-F75FFA29A84D}" type="pres">
      <dgm:prSet presAssocID="{A9DB4566-0DF9-3947-8CE3-797D1C60CA0C}" presName="left_23_1" presStyleLbl="node1" presStyleIdx="3" presStyleCnt="5">
        <dgm:presLayoutVars>
          <dgm:bulletEnabled val="1"/>
        </dgm:presLayoutVars>
      </dgm:prSet>
      <dgm:spPr/>
    </dgm:pt>
    <dgm:pt modelId="{D0A42EC5-6954-CB4B-895B-98A833131DAA}" type="pres">
      <dgm:prSet presAssocID="{A9DB4566-0DF9-3947-8CE3-797D1C60CA0C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EA9D8A13-DD3B-C74E-9D90-D4EB224710DE}" type="presOf" srcId="{9DCC0B0E-35D8-DA40-AB8B-3794854310ED}" destId="{13F77026-C78C-C841-8B6E-700CDB682307}" srcOrd="0" destOrd="0" presId="urn:microsoft.com/office/officeart/2005/8/layout/balance1"/>
    <dgm:cxn modelId="{C2F04F1F-C3D1-864F-9114-0876868A9162}" srcId="{07E3535D-AADD-CC42-B42C-5C7773EB9208}" destId="{C318A4AC-A844-044D-A3C6-955A1E424288}" srcOrd="1" destOrd="0" parTransId="{85BF8625-1ACC-2F4A-9B29-DAC00AF822EB}" sibTransId="{871BDAEE-16AB-E848-9158-56A5A71E3258}"/>
    <dgm:cxn modelId="{43944C22-107D-8344-9B57-1ACB9E559AF1}" type="presOf" srcId="{07E3535D-AADD-CC42-B42C-5C7773EB9208}" destId="{33ABD20B-6892-7F47-8D6A-84FE15848FDC}" srcOrd="0" destOrd="0" presId="urn:microsoft.com/office/officeart/2005/8/layout/balance1"/>
    <dgm:cxn modelId="{37402B28-C766-694F-8581-29C880BD3069}" srcId="{07E3535D-AADD-CC42-B42C-5C7773EB9208}" destId="{23E4D7EC-DB7F-2E4D-8DD4-EC474EB645D6}" srcOrd="2" destOrd="0" parTransId="{DE5D778E-61DB-9A48-8D6F-401BDCC31425}" sibTransId="{F0DFBECC-C828-634E-B1BF-E233093CDEFA}"/>
    <dgm:cxn modelId="{6C5C7C4F-9E40-9C4A-B4D9-9333514F4439}" srcId="{15025530-5470-904B-BBA1-0FBDB74D424B}" destId="{7962B696-D198-F445-B18C-6E621D001400}" srcOrd="1" destOrd="0" parTransId="{77B36EC5-7EE3-314A-ADB3-4B40F469141B}" sibTransId="{11EE4F79-F304-3747-9434-524BEF648D2B}"/>
    <dgm:cxn modelId="{92D87455-B23C-A34E-95AD-AC670F3FE4AF}" type="presOf" srcId="{15025530-5470-904B-BBA1-0FBDB74D424B}" destId="{BD79A63C-8F41-584D-88E5-8B9DB10A6E96}" srcOrd="0" destOrd="0" presId="urn:microsoft.com/office/officeart/2005/8/layout/balance1"/>
    <dgm:cxn modelId="{AD1B4058-208A-2143-8A97-C99B93BFB8FC}" type="presOf" srcId="{23E4D7EC-DB7F-2E4D-8DD4-EC474EB645D6}" destId="{8F674F35-2A7B-8B4D-9CA2-9D40D6784FAD}" srcOrd="0" destOrd="0" presId="urn:microsoft.com/office/officeart/2005/8/layout/balance1"/>
    <dgm:cxn modelId="{DDBF7061-8363-E44C-859E-F53E29AD1C10}" type="presOf" srcId="{A1218390-7185-AF4C-A081-05F8A097635B}" destId="{3FAE8388-DEE4-8448-AEE6-F75FFA29A84D}" srcOrd="0" destOrd="0" presId="urn:microsoft.com/office/officeart/2005/8/layout/balance1"/>
    <dgm:cxn modelId="{A40C8270-12EA-304C-9978-35F993834E43}" srcId="{A9DB4566-0DF9-3947-8CE3-797D1C60CA0C}" destId="{07E3535D-AADD-CC42-B42C-5C7773EB9208}" srcOrd="1" destOrd="0" parTransId="{38C5C2DB-5FD1-5B4F-84FE-F026642EAE23}" sibTransId="{3B5A6514-D93A-C74A-9FBE-0A94291E2ED9}"/>
    <dgm:cxn modelId="{E42BA783-C25A-AB4C-9339-234368ED18ED}" type="presOf" srcId="{A9DB4566-0DF9-3947-8CE3-797D1C60CA0C}" destId="{30E3B936-7A77-5B45-8E4D-AE80635CC054}" srcOrd="0" destOrd="0" presId="urn:microsoft.com/office/officeart/2005/8/layout/balance1"/>
    <dgm:cxn modelId="{BDE4B0C0-DB05-3E43-8150-D2371FCA4026}" srcId="{A9DB4566-0DF9-3947-8CE3-797D1C60CA0C}" destId="{15025530-5470-904B-BBA1-0FBDB74D424B}" srcOrd="0" destOrd="0" parTransId="{D92C55FD-8934-1A44-BC68-EEFA87FDC46C}" sibTransId="{8C683D82-EE3B-8849-84C5-6C5AFFD0872A}"/>
    <dgm:cxn modelId="{F220D8D1-4809-DE4A-97AE-732E5C0A3D41}" srcId="{15025530-5470-904B-BBA1-0FBDB74D424B}" destId="{A1218390-7185-AF4C-A081-05F8A097635B}" srcOrd="0" destOrd="0" parTransId="{259D42E8-4473-944E-B5B0-3EA805F9E69B}" sibTransId="{6689EB5F-1EAD-C749-A6DC-6E9F1ADA387F}"/>
    <dgm:cxn modelId="{6FF1FFD7-0382-C540-BEB9-943FDCD3C0B4}" type="presOf" srcId="{7962B696-D198-F445-B18C-6E621D001400}" destId="{D0A42EC5-6954-CB4B-895B-98A833131DAA}" srcOrd="0" destOrd="0" presId="urn:microsoft.com/office/officeart/2005/8/layout/balance1"/>
    <dgm:cxn modelId="{059463F3-87CE-6C41-8564-197129C0FBC3}" type="presOf" srcId="{C318A4AC-A844-044D-A3C6-955A1E424288}" destId="{88FC4494-4E75-0E4E-ABF6-B219E9A532C8}" srcOrd="0" destOrd="0" presId="urn:microsoft.com/office/officeart/2005/8/layout/balance1"/>
    <dgm:cxn modelId="{073B61F7-E85E-2449-ADE9-EB9D6994F95C}" srcId="{07E3535D-AADD-CC42-B42C-5C7773EB9208}" destId="{9DCC0B0E-35D8-DA40-AB8B-3794854310ED}" srcOrd="0" destOrd="0" parTransId="{5674274D-FE64-DA42-AE77-D98AC3DC4D67}" sibTransId="{4D3360E2-51E5-444B-9DC3-902B21903B8A}"/>
    <dgm:cxn modelId="{FC3748C3-C891-F44D-8ADA-09D3C57BE1B9}" type="presParOf" srcId="{30E3B936-7A77-5B45-8E4D-AE80635CC054}" destId="{991143EB-4F2B-AB48-8248-D3776B6DF0D8}" srcOrd="0" destOrd="0" presId="urn:microsoft.com/office/officeart/2005/8/layout/balance1"/>
    <dgm:cxn modelId="{633811DE-030C-C44D-B449-3FF0FA286356}" type="presParOf" srcId="{30E3B936-7A77-5B45-8E4D-AE80635CC054}" destId="{3DFE7D44-3F26-1B43-81D5-338F1E407B22}" srcOrd="1" destOrd="0" presId="urn:microsoft.com/office/officeart/2005/8/layout/balance1"/>
    <dgm:cxn modelId="{5BBD9AA1-06D4-7B46-B969-F4089889EBF1}" type="presParOf" srcId="{3DFE7D44-3F26-1B43-81D5-338F1E407B22}" destId="{BD79A63C-8F41-584D-88E5-8B9DB10A6E96}" srcOrd="0" destOrd="0" presId="urn:microsoft.com/office/officeart/2005/8/layout/balance1"/>
    <dgm:cxn modelId="{60B28688-287F-B245-AFAC-18C94845F341}" type="presParOf" srcId="{3DFE7D44-3F26-1B43-81D5-338F1E407B22}" destId="{33ABD20B-6892-7F47-8D6A-84FE15848FDC}" srcOrd="1" destOrd="0" presId="urn:microsoft.com/office/officeart/2005/8/layout/balance1"/>
    <dgm:cxn modelId="{3D1A49D7-361D-2C4C-A40D-EDDAEAE718B8}" type="presParOf" srcId="{30E3B936-7A77-5B45-8E4D-AE80635CC054}" destId="{0A8593CF-574F-F74F-B48C-0F946EBCA90C}" srcOrd="2" destOrd="0" presId="urn:microsoft.com/office/officeart/2005/8/layout/balance1"/>
    <dgm:cxn modelId="{D6A10A09-2FEF-F44F-B203-D8D2E87FD844}" type="presParOf" srcId="{0A8593CF-574F-F74F-B48C-0F946EBCA90C}" destId="{ECA92520-7066-6140-9830-05642654CA66}" srcOrd="0" destOrd="0" presId="urn:microsoft.com/office/officeart/2005/8/layout/balance1"/>
    <dgm:cxn modelId="{808135FF-BCEB-E147-9808-E2BF27835DC1}" type="presParOf" srcId="{0A8593CF-574F-F74F-B48C-0F946EBCA90C}" destId="{72E045FD-8A7C-DD4C-AAC4-4028C23B1E7A}" srcOrd="1" destOrd="0" presId="urn:microsoft.com/office/officeart/2005/8/layout/balance1"/>
    <dgm:cxn modelId="{1E3ABE90-069E-2745-8AD8-2FB3484685C7}" type="presParOf" srcId="{0A8593CF-574F-F74F-B48C-0F946EBCA90C}" destId="{35B278C0-BD2B-8B4F-AA49-34E1B9B9E2F1}" srcOrd="2" destOrd="0" presId="urn:microsoft.com/office/officeart/2005/8/layout/balance1"/>
    <dgm:cxn modelId="{75A826F3-CB15-594B-9563-1D6C9080E6F0}" type="presParOf" srcId="{0A8593CF-574F-F74F-B48C-0F946EBCA90C}" destId="{13F77026-C78C-C841-8B6E-700CDB682307}" srcOrd="3" destOrd="0" presId="urn:microsoft.com/office/officeart/2005/8/layout/balance1"/>
    <dgm:cxn modelId="{D2791B03-A000-B542-8D3B-BE22ECA69786}" type="presParOf" srcId="{0A8593CF-574F-F74F-B48C-0F946EBCA90C}" destId="{88FC4494-4E75-0E4E-ABF6-B219E9A532C8}" srcOrd="4" destOrd="0" presId="urn:microsoft.com/office/officeart/2005/8/layout/balance1"/>
    <dgm:cxn modelId="{E021575D-0B7A-C24B-9274-1D91AAAAB91B}" type="presParOf" srcId="{0A8593CF-574F-F74F-B48C-0F946EBCA90C}" destId="{8F674F35-2A7B-8B4D-9CA2-9D40D6784FAD}" srcOrd="5" destOrd="0" presId="urn:microsoft.com/office/officeart/2005/8/layout/balance1"/>
    <dgm:cxn modelId="{10B5CADF-5144-444B-8A1A-2DDD1945F385}" type="presParOf" srcId="{0A8593CF-574F-F74F-B48C-0F946EBCA90C}" destId="{3FAE8388-DEE4-8448-AEE6-F75FFA29A84D}" srcOrd="6" destOrd="0" presId="urn:microsoft.com/office/officeart/2005/8/layout/balance1"/>
    <dgm:cxn modelId="{C7E5F78D-8DBC-AC4C-AB82-14CB967EA94F}" type="presParOf" srcId="{0A8593CF-574F-F74F-B48C-0F946EBCA90C}" destId="{D0A42EC5-6954-CB4B-895B-98A833131DA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099F5-7AE0-3A42-AF22-91445C9284DD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CEEA8-CF77-694C-AFDA-B6ED37E2DA40}">
      <dgm:prSet phldrT="[Text]"/>
      <dgm:spPr/>
      <dgm:t>
        <a:bodyPr/>
        <a:lstStyle/>
        <a:p>
          <a:r>
            <a:rPr lang="en-US" dirty="0"/>
            <a:t>Understand history and context</a:t>
          </a:r>
        </a:p>
      </dgm:t>
    </dgm:pt>
    <dgm:pt modelId="{D1A876AD-2D45-A442-AEF5-8838DF2C9A82}" type="parTrans" cxnId="{80A4EAB8-ECF3-374D-9FF4-788DE5BAD924}">
      <dgm:prSet/>
      <dgm:spPr/>
      <dgm:t>
        <a:bodyPr/>
        <a:lstStyle/>
        <a:p>
          <a:endParaRPr lang="en-US"/>
        </a:p>
      </dgm:t>
    </dgm:pt>
    <dgm:pt modelId="{7D1A4C7E-003C-5B4D-BEA3-C196544CF342}" type="sibTrans" cxnId="{80A4EAB8-ECF3-374D-9FF4-788DE5BAD924}">
      <dgm:prSet/>
      <dgm:spPr/>
      <dgm:t>
        <a:bodyPr/>
        <a:lstStyle/>
        <a:p>
          <a:endParaRPr lang="en-US"/>
        </a:p>
      </dgm:t>
    </dgm:pt>
    <dgm:pt modelId="{6D453543-EE1D-8D48-812C-60F72CCF1358}">
      <dgm:prSet phldrT="[Text]"/>
      <dgm:spPr/>
      <dgm:t>
        <a:bodyPr/>
        <a:lstStyle/>
        <a:p>
          <a:r>
            <a:rPr lang="en-US" dirty="0"/>
            <a:t>Listen and have empathy</a:t>
          </a:r>
        </a:p>
      </dgm:t>
    </dgm:pt>
    <dgm:pt modelId="{ABFFC793-4F45-DC41-9930-5AABCD575C1C}" type="parTrans" cxnId="{7DDF4C2C-442C-3A4B-9A35-E52C99E471FD}">
      <dgm:prSet/>
      <dgm:spPr/>
      <dgm:t>
        <a:bodyPr/>
        <a:lstStyle/>
        <a:p>
          <a:endParaRPr lang="en-US"/>
        </a:p>
      </dgm:t>
    </dgm:pt>
    <dgm:pt modelId="{F4E74D4C-F52B-F34E-A395-EC313BB11F27}" type="sibTrans" cxnId="{7DDF4C2C-442C-3A4B-9A35-E52C99E471FD}">
      <dgm:prSet/>
      <dgm:spPr/>
      <dgm:t>
        <a:bodyPr/>
        <a:lstStyle/>
        <a:p>
          <a:endParaRPr lang="en-US"/>
        </a:p>
      </dgm:t>
    </dgm:pt>
    <dgm:pt modelId="{5FFC0B61-3BD9-E44B-A92D-3B7A6FEF5175}">
      <dgm:prSet phldrT="[Text]"/>
      <dgm:spPr/>
      <dgm:t>
        <a:bodyPr/>
        <a:lstStyle/>
        <a:p>
          <a:r>
            <a:rPr lang="en-US" dirty="0"/>
            <a:t>Understand and engage trusted messengers</a:t>
          </a:r>
        </a:p>
      </dgm:t>
    </dgm:pt>
    <dgm:pt modelId="{F7B13A9F-32FC-0142-AFAE-1198CD6CC7A7}" type="parTrans" cxnId="{91F36518-BB1D-F245-8FB9-FF11E941C98D}">
      <dgm:prSet/>
      <dgm:spPr/>
      <dgm:t>
        <a:bodyPr/>
        <a:lstStyle/>
        <a:p>
          <a:endParaRPr lang="en-US"/>
        </a:p>
      </dgm:t>
    </dgm:pt>
    <dgm:pt modelId="{0A0E78C1-C2E2-3347-8F25-61D8FFBBB903}" type="sibTrans" cxnId="{91F36518-BB1D-F245-8FB9-FF11E941C98D}">
      <dgm:prSet/>
      <dgm:spPr/>
      <dgm:t>
        <a:bodyPr/>
        <a:lstStyle/>
        <a:p>
          <a:endParaRPr lang="en-US"/>
        </a:p>
      </dgm:t>
    </dgm:pt>
    <dgm:pt modelId="{1569C1FE-F0BA-B846-8821-228FC4A8E82D}">
      <dgm:prSet phldrT="[Text]"/>
      <dgm:spPr/>
      <dgm:t>
        <a:bodyPr/>
        <a:lstStyle/>
        <a:p>
          <a:r>
            <a:rPr lang="en-US" dirty="0"/>
            <a:t>Provide shared responsibility for development of messages</a:t>
          </a:r>
        </a:p>
      </dgm:t>
    </dgm:pt>
    <dgm:pt modelId="{B632742B-9F39-8947-8548-F3706F36C99E}" type="parTrans" cxnId="{126E3671-1492-004C-9DC0-99011141F603}">
      <dgm:prSet/>
      <dgm:spPr/>
      <dgm:t>
        <a:bodyPr/>
        <a:lstStyle/>
        <a:p>
          <a:endParaRPr lang="en-US"/>
        </a:p>
      </dgm:t>
    </dgm:pt>
    <dgm:pt modelId="{2EA8A98D-6B16-A04C-9E53-0F1001B98534}" type="sibTrans" cxnId="{126E3671-1492-004C-9DC0-99011141F603}">
      <dgm:prSet/>
      <dgm:spPr/>
      <dgm:t>
        <a:bodyPr/>
        <a:lstStyle/>
        <a:p>
          <a:endParaRPr lang="en-US"/>
        </a:p>
      </dgm:t>
    </dgm:pt>
    <dgm:pt modelId="{3B1009FE-BCF2-7443-8BC4-17A35395EF08}">
      <dgm:prSet phldrT="[Text]"/>
      <dgm:spPr/>
      <dgm:t>
        <a:bodyPr/>
        <a:lstStyle/>
        <a:p>
          <a:r>
            <a:rPr lang="en-US" dirty="0"/>
            <a:t>Co-create solutions</a:t>
          </a:r>
        </a:p>
      </dgm:t>
    </dgm:pt>
    <dgm:pt modelId="{0549E7B6-AEE9-2D48-88FC-D35B013F2B86}" type="parTrans" cxnId="{8E258B80-5FD4-B644-AF08-60070D905DF7}">
      <dgm:prSet/>
      <dgm:spPr/>
      <dgm:t>
        <a:bodyPr/>
        <a:lstStyle/>
        <a:p>
          <a:endParaRPr lang="en-US"/>
        </a:p>
      </dgm:t>
    </dgm:pt>
    <dgm:pt modelId="{0F10B765-04D8-4445-9C33-07FC14C2A03C}" type="sibTrans" cxnId="{8E258B80-5FD4-B644-AF08-60070D905DF7}">
      <dgm:prSet/>
      <dgm:spPr/>
      <dgm:t>
        <a:bodyPr/>
        <a:lstStyle/>
        <a:p>
          <a:endParaRPr lang="en-US"/>
        </a:p>
      </dgm:t>
    </dgm:pt>
    <dgm:pt modelId="{ED78EE06-C844-9B4F-B88D-71F49E489D0B}" type="pres">
      <dgm:prSet presAssocID="{A56099F5-7AE0-3A42-AF22-91445C9284DD}" presName="Name0" presStyleCnt="0">
        <dgm:presLayoutVars>
          <dgm:chMax val="7"/>
          <dgm:chPref val="7"/>
          <dgm:dir/>
        </dgm:presLayoutVars>
      </dgm:prSet>
      <dgm:spPr/>
    </dgm:pt>
    <dgm:pt modelId="{80849FBC-3078-2E42-B3A8-BE17B3767439}" type="pres">
      <dgm:prSet presAssocID="{A56099F5-7AE0-3A42-AF22-91445C9284DD}" presName="Name1" presStyleCnt="0"/>
      <dgm:spPr/>
    </dgm:pt>
    <dgm:pt modelId="{97A5D5EB-DEE0-254B-BA21-7719AA581ABF}" type="pres">
      <dgm:prSet presAssocID="{A56099F5-7AE0-3A42-AF22-91445C9284DD}" presName="cycle" presStyleCnt="0"/>
      <dgm:spPr/>
    </dgm:pt>
    <dgm:pt modelId="{DDFBCEBA-6538-F94C-9EDC-DF0FE70CD3A2}" type="pres">
      <dgm:prSet presAssocID="{A56099F5-7AE0-3A42-AF22-91445C9284DD}" presName="srcNode" presStyleLbl="node1" presStyleIdx="0" presStyleCnt="5"/>
      <dgm:spPr/>
    </dgm:pt>
    <dgm:pt modelId="{49A0FDA2-DD33-9D45-9BA5-CDBDA547E9C0}" type="pres">
      <dgm:prSet presAssocID="{A56099F5-7AE0-3A42-AF22-91445C9284DD}" presName="conn" presStyleLbl="parChTrans1D2" presStyleIdx="0" presStyleCnt="1"/>
      <dgm:spPr/>
    </dgm:pt>
    <dgm:pt modelId="{300D514E-5FD1-ED4E-856B-40D732D4465D}" type="pres">
      <dgm:prSet presAssocID="{A56099F5-7AE0-3A42-AF22-91445C9284DD}" presName="extraNode" presStyleLbl="node1" presStyleIdx="0" presStyleCnt="5"/>
      <dgm:spPr/>
    </dgm:pt>
    <dgm:pt modelId="{A9F1AD0E-4A66-D047-9F24-983B48E9E323}" type="pres">
      <dgm:prSet presAssocID="{A56099F5-7AE0-3A42-AF22-91445C9284DD}" presName="dstNode" presStyleLbl="node1" presStyleIdx="0" presStyleCnt="5"/>
      <dgm:spPr/>
    </dgm:pt>
    <dgm:pt modelId="{31E938B5-4B95-0E4E-82C7-2D457244A088}" type="pres">
      <dgm:prSet presAssocID="{17BCEEA8-CF77-694C-AFDA-B6ED37E2DA40}" presName="text_1" presStyleLbl="node1" presStyleIdx="0" presStyleCnt="5">
        <dgm:presLayoutVars>
          <dgm:bulletEnabled val="1"/>
        </dgm:presLayoutVars>
      </dgm:prSet>
      <dgm:spPr/>
    </dgm:pt>
    <dgm:pt modelId="{DDB3C046-A722-4C47-9ADC-E326EFAF745F}" type="pres">
      <dgm:prSet presAssocID="{17BCEEA8-CF77-694C-AFDA-B6ED37E2DA40}" presName="accent_1" presStyleCnt="0"/>
      <dgm:spPr/>
    </dgm:pt>
    <dgm:pt modelId="{5CD4733A-8C65-6044-8779-2DB912BD3CAD}" type="pres">
      <dgm:prSet presAssocID="{17BCEEA8-CF77-694C-AFDA-B6ED37E2DA40}" presName="accentRepeatNode" presStyleLbl="solidFgAcc1" presStyleIdx="0" presStyleCnt="5"/>
      <dgm:spPr/>
    </dgm:pt>
    <dgm:pt modelId="{E5488498-AE8D-3F4E-A07A-70B46D456612}" type="pres">
      <dgm:prSet presAssocID="{6D453543-EE1D-8D48-812C-60F72CCF1358}" presName="text_2" presStyleLbl="node1" presStyleIdx="1" presStyleCnt="5">
        <dgm:presLayoutVars>
          <dgm:bulletEnabled val="1"/>
        </dgm:presLayoutVars>
      </dgm:prSet>
      <dgm:spPr/>
    </dgm:pt>
    <dgm:pt modelId="{948AE78C-6981-F145-B468-5228FE7DE78C}" type="pres">
      <dgm:prSet presAssocID="{6D453543-EE1D-8D48-812C-60F72CCF1358}" presName="accent_2" presStyleCnt="0"/>
      <dgm:spPr/>
    </dgm:pt>
    <dgm:pt modelId="{8CCC5BC8-18BF-1741-858C-50B180B4E7B0}" type="pres">
      <dgm:prSet presAssocID="{6D453543-EE1D-8D48-812C-60F72CCF1358}" presName="accentRepeatNode" presStyleLbl="solidFgAcc1" presStyleIdx="1" presStyleCnt="5"/>
      <dgm:spPr/>
    </dgm:pt>
    <dgm:pt modelId="{2F08ED3A-4F3D-DE42-9E42-F9BC1D523EA3}" type="pres">
      <dgm:prSet presAssocID="{5FFC0B61-3BD9-E44B-A92D-3B7A6FEF5175}" presName="text_3" presStyleLbl="node1" presStyleIdx="2" presStyleCnt="5" custLinFactNeighborX="-1237" custLinFactNeighborY="-1812">
        <dgm:presLayoutVars>
          <dgm:bulletEnabled val="1"/>
        </dgm:presLayoutVars>
      </dgm:prSet>
      <dgm:spPr/>
    </dgm:pt>
    <dgm:pt modelId="{8CF31246-E451-844F-BC11-4FAE106F0E31}" type="pres">
      <dgm:prSet presAssocID="{5FFC0B61-3BD9-E44B-A92D-3B7A6FEF5175}" presName="accent_3" presStyleCnt="0"/>
      <dgm:spPr/>
    </dgm:pt>
    <dgm:pt modelId="{CF265544-CC24-D147-B565-296670914B10}" type="pres">
      <dgm:prSet presAssocID="{5FFC0B61-3BD9-E44B-A92D-3B7A6FEF5175}" presName="accentRepeatNode" presStyleLbl="solidFgAcc1" presStyleIdx="2" presStyleCnt="5"/>
      <dgm:spPr/>
    </dgm:pt>
    <dgm:pt modelId="{08D18E58-8AA6-164B-ABDF-91D247E6184F}" type="pres">
      <dgm:prSet presAssocID="{1569C1FE-F0BA-B846-8821-228FC4A8E82D}" presName="text_4" presStyleLbl="node1" presStyleIdx="3" presStyleCnt="5">
        <dgm:presLayoutVars>
          <dgm:bulletEnabled val="1"/>
        </dgm:presLayoutVars>
      </dgm:prSet>
      <dgm:spPr/>
    </dgm:pt>
    <dgm:pt modelId="{9117A59C-4B09-9D4F-B1EA-4A4597F6693A}" type="pres">
      <dgm:prSet presAssocID="{1569C1FE-F0BA-B846-8821-228FC4A8E82D}" presName="accent_4" presStyleCnt="0"/>
      <dgm:spPr/>
    </dgm:pt>
    <dgm:pt modelId="{E1B968FD-13FD-0F45-B2DF-3B70EF516B3F}" type="pres">
      <dgm:prSet presAssocID="{1569C1FE-F0BA-B846-8821-228FC4A8E82D}" presName="accentRepeatNode" presStyleLbl="solidFgAcc1" presStyleIdx="3" presStyleCnt="5"/>
      <dgm:spPr/>
    </dgm:pt>
    <dgm:pt modelId="{5A752E40-88AB-B644-ABD9-7B958458D270}" type="pres">
      <dgm:prSet presAssocID="{3B1009FE-BCF2-7443-8BC4-17A35395EF08}" presName="text_5" presStyleLbl="node1" presStyleIdx="4" presStyleCnt="5">
        <dgm:presLayoutVars>
          <dgm:bulletEnabled val="1"/>
        </dgm:presLayoutVars>
      </dgm:prSet>
      <dgm:spPr/>
    </dgm:pt>
    <dgm:pt modelId="{C2333D6F-9BF8-1044-8CB6-5EC8A20DB4A4}" type="pres">
      <dgm:prSet presAssocID="{3B1009FE-BCF2-7443-8BC4-17A35395EF08}" presName="accent_5" presStyleCnt="0"/>
      <dgm:spPr/>
    </dgm:pt>
    <dgm:pt modelId="{FB0763E2-8F7F-B046-80AA-31C019FFFE06}" type="pres">
      <dgm:prSet presAssocID="{3B1009FE-BCF2-7443-8BC4-17A35395EF08}" presName="accentRepeatNode" presStyleLbl="solidFgAcc1" presStyleIdx="4" presStyleCnt="5"/>
      <dgm:spPr/>
    </dgm:pt>
  </dgm:ptLst>
  <dgm:cxnLst>
    <dgm:cxn modelId="{91F36518-BB1D-F245-8FB9-FF11E941C98D}" srcId="{A56099F5-7AE0-3A42-AF22-91445C9284DD}" destId="{5FFC0B61-3BD9-E44B-A92D-3B7A6FEF5175}" srcOrd="2" destOrd="0" parTransId="{F7B13A9F-32FC-0142-AFAE-1198CD6CC7A7}" sibTransId="{0A0E78C1-C2E2-3347-8F25-61D8FFBBB903}"/>
    <dgm:cxn modelId="{9B2E6C1F-B9AF-5F45-B40C-6F343503012E}" type="presOf" srcId="{1569C1FE-F0BA-B846-8821-228FC4A8E82D}" destId="{08D18E58-8AA6-164B-ABDF-91D247E6184F}" srcOrd="0" destOrd="0" presId="urn:microsoft.com/office/officeart/2008/layout/VerticalCurvedList"/>
    <dgm:cxn modelId="{F33C0B27-33A0-AF41-B4F0-BDB69B966080}" type="presOf" srcId="{7D1A4C7E-003C-5B4D-BEA3-C196544CF342}" destId="{49A0FDA2-DD33-9D45-9BA5-CDBDA547E9C0}" srcOrd="0" destOrd="0" presId="urn:microsoft.com/office/officeart/2008/layout/VerticalCurvedList"/>
    <dgm:cxn modelId="{7DDF4C2C-442C-3A4B-9A35-E52C99E471FD}" srcId="{A56099F5-7AE0-3A42-AF22-91445C9284DD}" destId="{6D453543-EE1D-8D48-812C-60F72CCF1358}" srcOrd="1" destOrd="0" parTransId="{ABFFC793-4F45-DC41-9930-5AABCD575C1C}" sibTransId="{F4E74D4C-F52B-F34E-A395-EC313BB11F27}"/>
    <dgm:cxn modelId="{FBF5C94A-7C8B-2249-AAD1-77ED70557BD3}" type="presOf" srcId="{17BCEEA8-CF77-694C-AFDA-B6ED37E2DA40}" destId="{31E938B5-4B95-0E4E-82C7-2D457244A088}" srcOrd="0" destOrd="0" presId="urn:microsoft.com/office/officeart/2008/layout/VerticalCurvedList"/>
    <dgm:cxn modelId="{E2B07D6F-6014-7B41-B6F9-42F5222294EE}" type="presOf" srcId="{5FFC0B61-3BD9-E44B-A92D-3B7A6FEF5175}" destId="{2F08ED3A-4F3D-DE42-9E42-F9BC1D523EA3}" srcOrd="0" destOrd="0" presId="urn:microsoft.com/office/officeart/2008/layout/VerticalCurvedList"/>
    <dgm:cxn modelId="{126E3671-1492-004C-9DC0-99011141F603}" srcId="{A56099F5-7AE0-3A42-AF22-91445C9284DD}" destId="{1569C1FE-F0BA-B846-8821-228FC4A8E82D}" srcOrd="3" destOrd="0" parTransId="{B632742B-9F39-8947-8548-F3706F36C99E}" sibTransId="{2EA8A98D-6B16-A04C-9E53-0F1001B98534}"/>
    <dgm:cxn modelId="{8E258B80-5FD4-B644-AF08-60070D905DF7}" srcId="{A56099F5-7AE0-3A42-AF22-91445C9284DD}" destId="{3B1009FE-BCF2-7443-8BC4-17A35395EF08}" srcOrd="4" destOrd="0" parTransId="{0549E7B6-AEE9-2D48-88FC-D35B013F2B86}" sibTransId="{0F10B765-04D8-4445-9C33-07FC14C2A03C}"/>
    <dgm:cxn modelId="{9A6492AE-0800-0E4D-9BB3-1977C1399FAC}" type="presOf" srcId="{A56099F5-7AE0-3A42-AF22-91445C9284DD}" destId="{ED78EE06-C844-9B4F-B88D-71F49E489D0B}" srcOrd="0" destOrd="0" presId="urn:microsoft.com/office/officeart/2008/layout/VerticalCurvedList"/>
    <dgm:cxn modelId="{80A4EAB8-ECF3-374D-9FF4-788DE5BAD924}" srcId="{A56099F5-7AE0-3A42-AF22-91445C9284DD}" destId="{17BCEEA8-CF77-694C-AFDA-B6ED37E2DA40}" srcOrd="0" destOrd="0" parTransId="{D1A876AD-2D45-A442-AEF5-8838DF2C9A82}" sibTransId="{7D1A4C7E-003C-5B4D-BEA3-C196544CF342}"/>
    <dgm:cxn modelId="{3CA8A3D0-4645-494F-A085-035E39C9DF7A}" type="presOf" srcId="{3B1009FE-BCF2-7443-8BC4-17A35395EF08}" destId="{5A752E40-88AB-B644-ABD9-7B958458D270}" srcOrd="0" destOrd="0" presId="urn:microsoft.com/office/officeart/2008/layout/VerticalCurvedList"/>
    <dgm:cxn modelId="{B3B1EFD4-BCD3-C847-9C9E-C14F1B223540}" type="presOf" srcId="{6D453543-EE1D-8D48-812C-60F72CCF1358}" destId="{E5488498-AE8D-3F4E-A07A-70B46D456612}" srcOrd="0" destOrd="0" presId="urn:microsoft.com/office/officeart/2008/layout/VerticalCurvedList"/>
    <dgm:cxn modelId="{C07B5350-0CEA-8642-93CD-BF35A021D26E}" type="presParOf" srcId="{ED78EE06-C844-9B4F-B88D-71F49E489D0B}" destId="{80849FBC-3078-2E42-B3A8-BE17B3767439}" srcOrd="0" destOrd="0" presId="urn:microsoft.com/office/officeart/2008/layout/VerticalCurvedList"/>
    <dgm:cxn modelId="{8652472D-9675-3546-9A2D-DFCBC459007D}" type="presParOf" srcId="{80849FBC-3078-2E42-B3A8-BE17B3767439}" destId="{97A5D5EB-DEE0-254B-BA21-7719AA581ABF}" srcOrd="0" destOrd="0" presId="urn:microsoft.com/office/officeart/2008/layout/VerticalCurvedList"/>
    <dgm:cxn modelId="{C00798EF-53F2-AC4A-B610-466E637D6180}" type="presParOf" srcId="{97A5D5EB-DEE0-254B-BA21-7719AA581ABF}" destId="{DDFBCEBA-6538-F94C-9EDC-DF0FE70CD3A2}" srcOrd="0" destOrd="0" presId="urn:microsoft.com/office/officeart/2008/layout/VerticalCurvedList"/>
    <dgm:cxn modelId="{996CED21-1A28-6641-9641-B6C12AB4CF1E}" type="presParOf" srcId="{97A5D5EB-DEE0-254B-BA21-7719AA581ABF}" destId="{49A0FDA2-DD33-9D45-9BA5-CDBDA547E9C0}" srcOrd="1" destOrd="0" presId="urn:microsoft.com/office/officeart/2008/layout/VerticalCurvedList"/>
    <dgm:cxn modelId="{487140B4-C17D-A742-A33F-E888248A67CE}" type="presParOf" srcId="{97A5D5EB-DEE0-254B-BA21-7719AA581ABF}" destId="{300D514E-5FD1-ED4E-856B-40D732D4465D}" srcOrd="2" destOrd="0" presId="urn:microsoft.com/office/officeart/2008/layout/VerticalCurvedList"/>
    <dgm:cxn modelId="{1906A05E-7810-3142-8224-752CFDEEDDEE}" type="presParOf" srcId="{97A5D5EB-DEE0-254B-BA21-7719AA581ABF}" destId="{A9F1AD0E-4A66-D047-9F24-983B48E9E323}" srcOrd="3" destOrd="0" presId="urn:microsoft.com/office/officeart/2008/layout/VerticalCurvedList"/>
    <dgm:cxn modelId="{C269D02A-82E9-C34A-AFC8-18A3CFD252A5}" type="presParOf" srcId="{80849FBC-3078-2E42-B3A8-BE17B3767439}" destId="{31E938B5-4B95-0E4E-82C7-2D457244A088}" srcOrd="1" destOrd="0" presId="urn:microsoft.com/office/officeart/2008/layout/VerticalCurvedList"/>
    <dgm:cxn modelId="{B663D816-5C80-C148-BC0E-191B4B59B590}" type="presParOf" srcId="{80849FBC-3078-2E42-B3A8-BE17B3767439}" destId="{DDB3C046-A722-4C47-9ADC-E326EFAF745F}" srcOrd="2" destOrd="0" presId="urn:microsoft.com/office/officeart/2008/layout/VerticalCurvedList"/>
    <dgm:cxn modelId="{25FEAC68-5A4D-4747-91B3-33A85D63DB07}" type="presParOf" srcId="{DDB3C046-A722-4C47-9ADC-E326EFAF745F}" destId="{5CD4733A-8C65-6044-8779-2DB912BD3CAD}" srcOrd="0" destOrd="0" presId="urn:microsoft.com/office/officeart/2008/layout/VerticalCurvedList"/>
    <dgm:cxn modelId="{67B9155E-FCC3-DF47-9727-EAA65099352F}" type="presParOf" srcId="{80849FBC-3078-2E42-B3A8-BE17B3767439}" destId="{E5488498-AE8D-3F4E-A07A-70B46D456612}" srcOrd="3" destOrd="0" presId="urn:microsoft.com/office/officeart/2008/layout/VerticalCurvedList"/>
    <dgm:cxn modelId="{84632577-8BD7-6D44-9B86-E1ED5405BCE2}" type="presParOf" srcId="{80849FBC-3078-2E42-B3A8-BE17B3767439}" destId="{948AE78C-6981-F145-B468-5228FE7DE78C}" srcOrd="4" destOrd="0" presId="urn:microsoft.com/office/officeart/2008/layout/VerticalCurvedList"/>
    <dgm:cxn modelId="{BB0A8568-F147-D247-A429-DF967852F6E3}" type="presParOf" srcId="{948AE78C-6981-F145-B468-5228FE7DE78C}" destId="{8CCC5BC8-18BF-1741-858C-50B180B4E7B0}" srcOrd="0" destOrd="0" presId="urn:microsoft.com/office/officeart/2008/layout/VerticalCurvedList"/>
    <dgm:cxn modelId="{3B0E472E-256F-9E4A-9FA2-D4F12D40168F}" type="presParOf" srcId="{80849FBC-3078-2E42-B3A8-BE17B3767439}" destId="{2F08ED3A-4F3D-DE42-9E42-F9BC1D523EA3}" srcOrd="5" destOrd="0" presId="urn:microsoft.com/office/officeart/2008/layout/VerticalCurvedList"/>
    <dgm:cxn modelId="{A8BEB681-CA73-9541-B2F4-03CB03AD1310}" type="presParOf" srcId="{80849FBC-3078-2E42-B3A8-BE17B3767439}" destId="{8CF31246-E451-844F-BC11-4FAE106F0E31}" srcOrd="6" destOrd="0" presId="urn:microsoft.com/office/officeart/2008/layout/VerticalCurvedList"/>
    <dgm:cxn modelId="{2FDFF7D9-5C21-6542-8089-1291254A4D7C}" type="presParOf" srcId="{8CF31246-E451-844F-BC11-4FAE106F0E31}" destId="{CF265544-CC24-D147-B565-296670914B10}" srcOrd="0" destOrd="0" presId="urn:microsoft.com/office/officeart/2008/layout/VerticalCurvedList"/>
    <dgm:cxn modelId="{842BA9F0-B823-564C-8A2A-3EC66BE93ADD}" type="presParOf" srcId="{80849FBC-3078-2E42-B3A8-BE17B3767439}" destId="{08D18E58-8AA6-164B-ABDF-91D247E6184F}" srcOrd="7" destOrd="0" presId="urn:microsoft.com/office/officeart/2008/layout/VerticalCurvedList"/>
    <dgm:cxn modelId="{9BBAB86B-0CE5-5F4F-999D-5C1C1C80944F}" type="presParOf" srcId="{80849FBC-3078-2E42-B3A8-BE17B3767439}" destId="{9117A59C-4B09-9D4F-B1EA-4A4597F6693A}" srcOrd="8" destOrd="0" presId="urn:microsoft.com/office/officeart/2008/layout/VerticalCurvedList"/>
    <dgm:cxn modelId="{E54981B3-DE51-B04A-86B9-B015133E756C}" type="presParOf" srcId="{9117A59C-4B09-9D4F-B1EA-4A4597F6693A}" destId="{E1B968FD-13FD-0F45-B2DF-3B70EF516B3F}" srcOrd="0" destOrd="0" presId="urn:microsoft.com/office/officeart/2008/layout/VerticalCurvedList"/>
    <dgm:cxn modelId="{0D8C7EC2-FE48-704D-87CA-43F70C4EB355}" type="presParOf" srcId="{80849FBC-3078-2E42-B3A8-BE17B3767439}" destId="{5A752E40-88AB-B644-ABD9-7B958458D270}" srcOrd="9" destOrd="0" presId="urn:microsoft.com/office/officeart/2008/layout/VerticalCurvedList"/>
    <dgm:cxn modelId="{413E89CD-426B-774B-A7A3-7CB6707B0BC6}" type="presParOf" srcId="{80849FBC-3078-2E42-B3A8-BE17B3767439}" destId="{C2333D6F-9BF8-1044-8CB6-5EC8A20DB4A4}" srcOrd="10" destOrd="0" presId="urn:microsoft.com/office/officeart/2008/layout/VerticalCurvedList"/>
    <dgm:cxn modelId="{F36175D2-7EE2-3F43-8B97-E697CE08475E}" type="presParOf" srcId="{C2333D6F-9BF8-1044-8CB6-5EC8A20DB4A4}" destId="{FB0763E2-8F7F-B046-80AA-31C019FFF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9A63C-8F41-584D-88E5-8B9DB10A6E96}">
      <dsp:nvSpPr>
        <dsp:cNvPr id="0" name=""/>
        <dsp:cNvSpPr/>
      </dsp:nvSpPr>
      <dsp:spPr>
        <a:xfrm>
          <a:off x="3343211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Hesitancy</a:t>
          </a:r>
        </a:p>
      </dsp:txBody>
      <dsp:txXfrm>
        <a:off x="3368700" y="25489"/>
        <a:ext cx="1515503" cy="819289"/>
      </dsp:txXfrm>
    </dsp:sp>
    <dsp:sp modelId="{33ABD20B-6892-7F47-8D6A-84FE15848FDC}">
      <dsp:nvSpPr>
        <dsp:cNvPr id="0" name=""/>
        <dsp:cNvSpPr/>
      </dsp:nvSpPr>
      <dsp:spPr>
        <a:xfrm>
          <a:off x="5605907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</a:t>
          </a:r>
        </a:p>
      </dsp:txBody>
      <dsp:txXfrm>
        <a:off x="5631396" y="25489"/>
        <a:ext cx="1515503" cy="819289"/>
      </dsp:txXfrm>
    </dsp:sp>
    <dsp:sp modelId="{72E045FD-8A7C-DD4C-AAC4-4028C23B1E7A}">
      <dsp:nvSpPr>
        <dsp:cNvPr id="0" name=""/>
        <dsp:cNvSpPr/>
      </dsp:nvSpPr>
      <dsp:spPr>
        <a:xfrm>
          <a:off x="4931449" y="3698637"/>
          <a:ext cx="652700" cy="6527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278C0-BD2B-8B4F-AA49-34E1B9B9E2F1}">
      <dsp:nvSpPr>
        <dsp:cNvPr id="0" name=""/>
        <dsp:cNvSpPr/>
      </dsp:nvSpPr>
      <dsp:spPr>
        <a:xfrm rot="240000">
          <a:off x="3299099" y="3418947"/>
          <a:ext cx="3917400" cy="273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7026-C78C-C841-8B6E-700CDB682307}">
      <dsp:nvSpPr>
        <dsp:cNvPr id="0" name=""/>
        <dsp:cNvSpPr/>
      </dsp:nvSpPr>
      <dsp:spPr>
        <a:xfrm rot="240000">
          <a:off x="5651158" y="2734052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Transportation</a:t>
          </a:r>
        </a:p>
      </dsp:txBody>
      <dsp:txXfrm>
        <a:off x="5686706" y="2769600"/>
        <a:ext cx="1491909" cy="657104"/>
      </dsp:txXfrm>
    </dsp:sp>
    <dsp:sp modelId="{88FC4494-4E75-0E4E-ABF6-B219E9A532C8}">
      <dsp:nvSpPr>
        <dsp:cNvPr id="0" name=""/>
        <dsp:cNvSpPr/>
      </dsp:nvSpPr>
      <dsp:spPr>
        <a:xfrm rot="240000">
          <a:off x="5707725" y="1950811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Internet access, savvy</a:t>
          </a:r>
        </a:p>
      </dsp:txBody>
      <dsp:txXfrm>
        <a:off x="5743273" y="1986359"/>
        <a:ext cx="1491909" cy="657104"/>
      </dsp:txXfrm>
    </dsp:sp>
    <dsp:sp modelId="{8F674F35-2A7B-8B4D-9CA2-9D40D6784FAD}">
      <dsp:nvSpPr>
        <dsp:cNvPr id="0" name=""/>
        <dsp:cNvSpPr/>
      </dsp:nvSpPr>
      <dsp:spPr>
        <a:xfrm rot="240000">
          <a:off x="5764293" y="1184975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</a:t>
          </a:r>
        </a:p>
      </dsp:txBody>
      <dsp:txXfrm>
        <a:off x="5799841" y="1220523"/>
        <a:ext cx="1491909" cy="657104"/>
      </dsp:txXfrm>
    </dsp:sp>
    <dsp:sp modelId="{3FAE8388-DEE4-8448-AEE6-F75FFA29A84D}">
      <dsp:nvSpPr>
        <dsp:cNvPr id="0" name=""/>
        <dsp:cNvSpPr/>
      </dsp:nvSpPr>
      <dsp:spPr>
        <a:xfrm rot="240000">
          <a:off x="3410219" y="2577403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Trust in vaccine</a:t>
          </a:r>
        </a:p>
      </dsp:txBody>
      <dsp:txXfrm>
        <a:off x="3445767" y="2612951"/>
        <a:ext cx="1491909" cy="657104"/>
      </dsp:txXfrm>
    </dsp:sp>
    <dsp:sp modelId="{D0A42EC5-6954-CB4B-895B-98A833131DAA}">
      <dsp:nvSpPr>
        <dsp:cNvPr id="0" name=""/>
        <dsp:cNvSpPr/>
      </dsp:nvSpPr>
      <dsp:spPr>
        <a:xfrm rot="240000">
          <a:off x="3466786" y="1794163"/>
          <a:ext cx="1563005" cy="72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Trust in govt, health system</a:t>
          </a:r>
        </a:p>
      </dsp:txBody>
      <dsp:txXfrm>
        <a:off x="3502334" y="1829711"/>
        <a:ext cx="1491909" cy="657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0FDA2-DD33-9D45-9BA5-CDBDA547E9C0}">
      <dsp:nvSpPr>
        <dsp:cNvPr id="0" name=""/>
        <dsp:cNvSpPr/>
      </dsp:nvSpPr>
      <dsp:spPr>
        <a:xfrm>
          <a:off x="-5359717" y="-820766"/>
          <a:ext cx="6382034" cy="6382034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938B5-4B95-0E4E-82C7-2D457244A088}">
      <dsp:nvSpPr>
        <dsp:cNvPr id="0" name=""/>
        <dsp:cNvSpPr/>
      </dsp:nvSpPr>
      <dsp:spPr>
        <a:xfrm>
          <a:off x="447051" y="296186"/>
          <a:ext cx="8081894" cy="59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Understand history and context</a:t>
          </a:r>
        </a:p>
      </dsp:txBody>
      <dsp:txXfrm>
        <a:off x="447051" y="296186"/>
        <a:ext cx="8081894" cy="592752"/>
      </dsp:txXfrm>
    </dsp:sp>
    <dsp:sp modelId="{5CD4733A-8C65-6044-8779-2DB912BD3CAD}">
      <dsp:nvSpPr>
        <dsp:cNvPr id="0" name=""/>
        <dsp:cNvSpPr/>
      </dsp:nvSpPr>
      <dsp:spPr>
        <a:xfrm>
          <a:off x="76580" y="222092"/>
          <a:ext cx="740940" cy="740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88498-AE8D-3F4E-A07A-70B46D456612}">
      <dsp:nvSpPr>
        <dsp:cNvPr id="0" name=""/>
        <dsp:cNvSpPr/>
      </dsp:nvSpPr>
      <dsp:spPr>
        <a:xfrm>
          <a:off x="871800" y="1185030"/>
          <a:ext cx="7657145" cy="59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Listen and have empathy</a:t>
          </a:r>
        </a:p>
      </dsp:txBody>
      <dsp:txXfrm>
        <a:off x="871800" y="1185030"/>
        <a:ext cx="7657145" cy="592752"/>
      </dsp:txXfrm>
    </dsp:sp>
    <dsp:sp modelId="{8CCC5BC8-18BF-1741-858C-50B180B4E7B0}">
      <dsp:nvSpPr>
        <dsp:cNvPr id="0" name=""/>
        <dsp:cNvSpPr/>
      </dsp:nvSpPr>
      <dsp:spPr>
        <a:xfrm>
          <a:off x="501329" y="1110936"/>
          <a:ext cx="740940" cy="740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ED3A-4F3D-DE42-9E42-F9BC1D523EA3}">
      <dsp:nvSpPr>
        <dsp:cNvPr id="0" name=""/>
        <dsp:cNvSpPr/>
      </dsp:nvSpPr>
      <dsp:spPr>
        <a:xfrm>
          <a:off x="909057" y="2063134"/>
          <a:ext cx="7526781" cy="59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Understand and engage trusted messengers</a:t>
          </a:r>
        </a:p>
      </dsp:txBody>
      <dsp:txXfrm>
        <a:off x="909057" y="2063134"/>
        <a:ext cx="7526781" cy="592752"/>
      </dsp:txXfrm>
    </dsp:sp>
    <dsp:sp modelId="{CF265544-CC24-D147-B565-296670914B10}">
      <dsp:nvSpPr>
        <dsp:cNvPr id="0" name=""/>
        <dsp:cNvSpPr/>
      </dsp:nvSpPr>
      <dsp:spPr>
        <a:xfrm>
          <a:off x="631693" y="1999780"/>
          <a:ext cx="740940" cy="740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18E58-8AA6-164B-ABDF-91D247E6184F}">
      <dsp:nvSpPr>
        <dsp:cNvPr id="0" name=""/>
        <dsp:cNvSpPr/>
      </dsp:nvSpPr>
      <dsp:spPr>
        <a:xfrm>
          <a:off x="871800" y="2962718"/>
          <a:ext cx="7657145" cy="59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 shared responsibility for development of messages</a:t>
          </a:r>
        </a:p>
      </dsp:txBody>
      <dsp:txXfrm>
        <a:off x="871800" y="2962718"/>
        <a:ext cx="7657145" cy="592752"/>
      </dsp:txXfrm>
    </dsp:sp>
    <dsp:sp modelId="{E1B968FD-13FD-0F45-B2DF-3B70EF516B3F}">
      <dsp:nvSpPr>
        <dsp:cNvPr id="0" name=""/>
        <dsp:cNvSpPr/>
      </dsp:nvSpPr>
      <dsp:spPr>
        <a:xfrm>
          <a:off x="501329" y="2888624"/>
          <a:ext cx="740940" cy="740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52E40-88AB-B644-ABD9-7B958458D270}">
      <dsp:nvSpPr>
        <dsp:cNvPr id="0" name=""/>
        <dsp:cNvSpPr/>
      </dsp:nvSpPr>
      <dsp:spPr>
        <a:xfrm>
          <a:off x="447051" y="3851563"/>
          <a:ext cx="8081894" cy="59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Co-create solutions</a:t>
          </a:r>
        </a:p>
      </dsp:txBody>
      <dsp:txXfrm>
        <a:off x="447051" y="3851563"/>
        <a:ext cx="8081894" cy="592752"/>
      </dsp:txXfrm>
    </dsp:sp>
    <dsp:sp modelId="{FB0763E2-8F7F-B046-80AA-31C019FFFE06}">
      <dsp:nvSpPr>
        <dsp:cNvPr id="0" name=""/>
        <dsp:cNvSpPr/>
      </dsp:nvSpPr>
      <dsp:spPr>
        <a:xfrm>
          <a:off x="76580" y="3777469"/>
          <a:ext cx="740940" cy="740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22:06:57.3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22:09:44.76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3578.52734"/>
      <inkml:brushProperty name="anchorY" value="-72341.78125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C090F-EC3D-45B0-ADEA-6D8599B36CA9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9542-527E-48A1-8125-3BDC7405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49542-527E-48A1-8125-3BDC7405D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49542-527E-48A1-8125-3BDC7405D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Concerns includes: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'Concerns about COVID illness (fear of COVID)',"I don't need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vaccine",'My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age’, 'My health history and risk of severe illness and complications (e.g., existing medical conditions)','My race/ethnicity’, 'My risk of being exposed to COVID-19','The number of people still getting sick and/or dying from COVID-19’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trust in vaccine or concerns includes: 'Lack of personal knowledge around COVID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vaccine','No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Trust/Vaccine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Safety','Previous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vaccine experience’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 or approval from trusted person include: "If trusted agency/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approves and/or receives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vaccine","The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opinions of my family members, friends, and community leaders“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inludes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'Convenience (e.g., easily accessible and available)','Doing something that benefits my community (e.g., protecting others)’, '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God','If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vaccine is covered by my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insurance','None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do not intend to get a COVID-19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vaccine','Other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49542-527E-48A1-8125-3BDC7405D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1:30 Today’s meeting is part of a bigger citywide</a:t>
            </a:r>
          </a:p>
          <a:p>
            <a:endParaRPr lang="en-US" baseline="0" dirty="0"/>
          </a:p>
          <a:p>
            <a:r>
              <a:rPr lang="en-US" baseline="0" dirty="0"/>
              <a:t>VALUE Baltimore is an opportunity to do things differently – we want to be working together and empowering people to make their own decisions (and this is through co-creation) and engaging people to figure out how to get there (co-create)</a:t>
            </a:r>
          </a:p>
          <a:p>
            <a:r>
              <a:rPr lang="en-US" baseline="0" dirty="0"/>
              <a:t>Say in what what we need and how things are going to happen – framework are we doing what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EF-8AF0-134F-AB27-5BB4D2E8AC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27cd4da9f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27cd4da9f_4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gd27cd4da9f_4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49542-527E-48A1-8125-3BDC7405D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d27cd4da9f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d27cd4da9f_4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d27cd4da9f_4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49542-527E-48A1-8125-3BDC7405D0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49542-527E-48A1-8125-3BDC7405D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59738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420" y="2228850"/>
            <a:ext cx="4226379" cy="98855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7420" y="3323545"/>
            <a:ext cx="4225925" cy="43202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baseline="0"/>
            </a:lvl2pPr>
          </a:lstStyle>
          <a:p>
            <a:pPr lvl="0"/>
            <a:r>
              <a:rPr lang="en-US" dirty="0"/>
              <a:t>Subtitle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27420" y="4087489"/>
            <a:ext cx="42259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27419" y="4213225"/>
            <a:ext cx="4225925" cy="660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27420" y="1763713"/>
            <a:ext cx="4225925" cy="2698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8107" y="-390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bloomberg.logo.small.horizontal.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007" y="5573058"/>
            <a:ext cx="2821459" cy="1280023"/>
          </a:xfrm>
          <a:prstGeom prst="rect">
            <a:avLst/>
          </a:prstGeom>
        </p:spPr>
      </p:pic>
      <p:pic>
        <p:nvPicPr>
          <p:cNvPr id="7" name="Picture 6" descr="IVAC17.001_logo_Primary_RGB_FullCol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961" y="5731135"/>
            <a:ext cx="2408334" cy="9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Practice Area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97973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kern="1200" cap="all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About:</a:t>
            </a:r>
            <a:r>
              <a:rPr lang="en-US" sz="2000" b="1" i="0" u="none" strike="noStrike" kern="1200" cap="all" baseline="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2000" b="1" i="0" u="none" strike="noStrike" kern="1200" cap="all" baseline="0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1" i="0" u="none" strike="noStrike" kern="1200" cap="all" baseline="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Sample projects: </a:t>
            </a:r>
            <a:endParaRPr lang="en-US" sz="2000" b="1" i="0" u="none" strike="noStrike" kern="1200" cap="none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b="1" i="0" u="none" strike="noStrike" kern="1200" cap="all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ults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Results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52725874"/>
              </p:ext>
            </p:extLst>
          </p:nvPr>
        </p:nvGraphicFramePr>
        <p:xfrm>
          <a:off x="2732863" y="2009665"/>
          <a:ext cx="6726274" cy="454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84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ults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Results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87742610"/>
              </p:ext>
            </p:extLst>
          </p:nvPr>
        </p:nvGraphicFramePr>
        <p:xfrm>
          <a:off x="2391144" y="2006379"/>
          <a:ext cx="7409712" cy="40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23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51497451"/>
              </p:ext>
            </p:extLst>
          </p:nvPr>
        </p:nvGraphicFramePr>
        <p:xfrm>
          <a:off x="349693" y="2050521"/>
          <a:ext cx="6899349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6256" y="2275368"/>
            <a:ext cx="533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aseline="0" dirty="0"/>
              <a:t>Insert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44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ults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Style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47414"/>
              </p:ext>
            </p:extLst>
          </p:nvPr>
        </p:nvGraphicFramePr>
        <p:xfrm>
          <a:off x="838200" y="2055813"/>
          <a:ext cx="10515600" cy="3533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2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78049" y="505230"/>
            <a:ext cx="9035902" cy="52946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73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4A5C7-EDE4-7F45-BAB9-F793092DDB74}"/>
              </a:ext>
            </a:extLst>
          </p:cNvPr>
          <p:cNvSpPr txBox="1"/>
          <p:nvPr/>
        </p:nvSpPr>
        <p:spPr>
          <a:xfrm>
            <a:off x="362608" y="6363659"/>
            <a:ext cx="1245476" cy="362606"/>
          </a:xfrm>
          <a:prstGeom prst="rect">
            <a:avLst/>
          </a:prstGeom>
          <a:solidFill>
            <a:schemeClr val="accent3"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517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8DDB9-DD9A-C742-8C50-FF9CFF4E3C9D}"/>
              </a:ext>
            </a:extLst>
          </p:cNvPr>
          <p:cNvSpPr txBox="1"/>
          <p:nvPr/>
        </p:nvSpPr>
        <p:spPr>
          <a:xfrm>
            <a:off x="9595944" y="5927054"/>
            <a:ext cx="2606566" cy="10191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8120C2-4387-044F-9AF5-F4DE689DE302}"/>
              </a:ext>
            </a:extLst>
          </p:cNvPr>
          <p:cNvSpPr/>
          <p:nvPr/>
        </p:nvSpPr>
        <p:spPr>
          <a:xfrm>
            <a:off x="0" y="0"/>
            <a:ext cx="12192000" cy="14107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4C10F002-E16B-9F46-90C7-636B47109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66432" b="68467"/>
          <a:stretch/>
        </p:blipFill>
        <p:spPr>
          <a:xfrm>
            <a:off x="104503" y="0"/>
            <a:ext cx="2795452" cy="14107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8ECCF-7DCC-B745-9F3D-90212562DE0B}"/>
              </a:ext>
            </a:extLst>
          </p:cNvPr>
          <p:cNvSpPr/>
          <p:nvPr/>
        </p:nvSpPr>
        <p:spPr>
          <a:xfrm>
            <a:off x="0" y="1"/>
            <a:ext cx="2899955" cy="1410789"/>
          </a:xfrm>
          <a:prstGeom prst="rect">
            <a:avLst/>
          </a:prstGeom>
          <a:solidFill>
            <a:srgbClr val="002C7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7E58F-CF06-C44F-8B0E-693A2B4E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" y="91440"/>
            <a:ext cx="12004766" cy="12341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bg1"/>
                </a:solidFill>
                <a:latin typeface="Avenir Next Condensed Demi Bold" panose="020B0506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7428-D136-F141-8CCA-564F61A7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B1192-A8D6-5641-83E1-7E52D03E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B48B-CBE8-4CBA-A9DB-87BEA9765AE1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23213-EDAF-9D40-BA50-95257AE5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272E-B979-034C-B371-7622BC77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1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0C82-C6FF-5648-AF19-A6F41474F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030F-42B0-EF46-B2F8-CFBAEFA31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73469-7010-A344-B038-4A29DF6A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8DB6-7654-4E4D-88A7-ED48DD247EE6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0FD2-5437-8E48-920D-B017F3EA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B9E9-AF96-A14F-87EB-C9E42384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D1FA-DDC0-2844-A02C-93992287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2385-4BCF-544B-9AB7-F91BC37F6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349DF-6226-8741-B9D1-F7E8D4E23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0201-A5C4-AE40-9C11-FA51BC9B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46FA-7C78-4F28-ADA4-8A874E013593}" type="datetime1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9854-B475-4D4C-B659-1765592A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F11B1-9170-4642-B150-9038A012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420" y="2228850"/>
            <a:ext cx="4226379" cy="98855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7420" y="3323545"/>
            <a:ext cx="4225925" cy="43202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baseline="0"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27420" y="4087489"/>
            <a:ext cx="42259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127419" y="4213225"/>
            <a:ext cx="4225925" cy="660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27420" y="1763713"/>
            <a:ext cx="4225925" cy="2698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8107" y="-390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bloomberg.logo.small.horizontal.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007" y="5573058"/>
            <a:ext cx="2821459" cy="1280023"/>
          </a:xfrm>
          <a:prstGeom prst="rect">
            <a:avLst/>
          </a:prstGeom>
        </p:spPr>
      </p:pic>
      <p:pic>
        <p:nvPicPr>
          <p:cNvPr id="7" name="Picture 6" descr="IVAC17.001_logo_Primary_RGB_Full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961" y="5731135"/>
            <a:ext cx="2408334" cy="980475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651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89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C4A6-760C-BE4C-9829-198BB20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9007A-F93B-AF4A-A35B-B7923CF0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C3B5D-BD57-CF49-B847-8A0AD673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AF3-1701-4A90-AD1B-C0E327E69523}" type="datetime1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39526-596F-DC49-B594-DAB13E43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12115-1056-1047-A64E-A83E8A72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8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39121-5944-B543-AAB3-C4EF4056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960-DC1C-6449-BC7A-DB989B1AC31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C7F82-2EED-5048-AD11-7B3CC65A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F5635-5FC2-574E-BDA0-46063DBF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CC95-A929-C44F-8D1D-87270B51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3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1_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1" y="140396"/>
            <a:ext cx="105156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59174" y="6117120"/>
            <a:ext cx="1641439" cy="570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5905" y="5842861"/>
            <a:ext cx="2026921" cy="90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79238"/>
            <a:ext cx="2337019" cy="76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9168" y="5908269"/>
            <a:ext cx="2099514" cy="884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075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AEC6-5213-854A-BA1C-6D6F9131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52CA2-8109-7F48-A016-2EAFF622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960-DC1C-6449-BC7A-DB989B1AC316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616C8-86B3-5944-A5EB-590B42B7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3AA21-22AF-F549-8BDC-A5DE3A3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CC95-A929-C44F-8D1D-87270B51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3C7-E512-9A49-8594-3F897983E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DA807-FCC7-644D-8755-43F8AE172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9217-91CE-8E4D-B7A3-5A16596D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1B23-20BA-4110-96D8-10B329550798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EC008-F52C-DF4F-9391-2AAC27E0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2B50-678D-8E4E-A5BC-3A21FF50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6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8120C2-4387-044F-9AF5-F4DE689DE302}"/>
              </a:ext>
            </a:extLst>
          </p:cNvPr>
          <p:cNvSpPr/>
          <p:nvPr userDrawn="1"/>
        </p:nvSpPr>
        <p:spPr>
          <a:xfrm>
            <a:off x="0" y="0"/>
            <a:ext cx="12192000" cy="14107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4C10F002-E16B-9F46-90C7-636B47109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80" r="66432" b="68467"/>
          <a:stretch/>
        </p:blipFill>
        <p:spPr>
          <a:xfrm>
            <a:off x="104503" y="0"/>
            <a:ext cx="2795452" cy="14107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98ECCF-7DCC-B745-9F3D-90212562DE0B}"/>
              </a:ext>
            </a:extLst>
          </p:cNvPr>
          <p:cNvSpPr/>
          <p:nvPr userDrawn="1"/>
        </p:nvSpPr>
        <p:spPr>
          <a:xfrm>
            <a:off x="0" y="1"/>
            <a:ext cx="2899955" cy="1410789"/>
          </a:xfrm>
          <a:prstGeom prst="rect">
            <a:avLst/>
          </a:prstGeom>
          <a:solidFill>
            <a:srgbClr val="002C7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7E58F-CF06-C44F-8B0E-693A2B4E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" y="91440"/>
            <a:ext cx="12004766" cy="12341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bg1"/>
                </a:solidFill>
                <a:latin typeface="Avenir Next Condensed Demi Bold" panose="020B0506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7428-D136-F141-8CCA-564F61A7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B1192-A8D6-5641-83E1-7E52D03E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28DD-FC93-4782-876C-CE131A58EF67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23213-EDAF-9D40-BA50-95257AE5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272E-B979-034C-B371-7622BC77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3D93C-C6FE-9A48-854C-FAF1B2292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597" r="75665"/>
          <a:stretch/>
        </p:blipFill>
        <p:spPr>
          <a:xfrm>
            <a:off x="11490960" y="6176963"/>
            <a:ext cx="640080" cy="6400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466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8DA8-80A2-8547-963E-40C41B2C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5AF5B-31F7-A645-A9DC-FCBFE4A1E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99938-11A7-C041-82E8-BEBAD889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A4A-259D-496F-8D8D-5D4C5072A4AF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86A9-04CB-6640-B674-C58711E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2FB78-00C9-9A4D-AACD-FE69BB4F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3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53C8-57C2-C346-A525-51F6FCF7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57DF-FF09-E848-8C3F-5C196AFD0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8974-2736-0D41-88F5-4362636F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37CC4-8F2E-B249-8A04-0DCA94C3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E550-0FF5-4FDA-8E9D-1BC6E79C87FD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3B97C-81B1-504D-A8CC-9177797A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AB5E1-5072-CD4D-A653-964B2315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51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CBC9-85F6-FE47-8CC0-9AA8AE18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22E01-9A7C-014A-ACF0-D7D20F21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05A5D-EA0D-9448-8A48-8D60D586E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DDA5E-26B3-5249-ACCB-04087E4ED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EF5D9-4BF7-BA48-B12B-01C9765E1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129E7-406C-8D4C-AF7F-995FAA82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3A32-1AE4-4FE4-A459-F1D8ABC5DE30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71F52-E6B7-9D43-B56C-E7A11C3E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DBF43-56DD-AD4E-ACD6-9042B698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86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CBD6-9E37-5B49-841B-7DE0EFA0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D0096-0F77-2949-895F-3961642E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E57C-194C-44DF-A8CD-F112B5337D81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2FE82-9508-6A41-B545-BB312B70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374DF-0982-524F-B8E2-C50EC4BA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0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on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5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E8728-CBA7-6041-8665-397BC033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9ED3-AB7B-4199-B4BD-4F567EE203A7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C4E0F-1508-3C47-8526-7487CDA0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607B1-CE23-C240-8815-ABE6C365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8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E5A3-4D29-2D49-84DD-EA7C78BB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3BE0-A67A-5D42-906E-F4B74088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FDD7D-B118-D640-B954-F8EEB56BA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0474C-DF33-9443-98F8-C8AE9B40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6A6B-E3F1-40F0-A286-102442CD7BB9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F7139-268C-8C4C-836E-8074F4CA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3D4E9-E209-5042-A6A0-9B7F8B98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5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12DA-37DC-FD40-9981-87D71344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2CD25-6495-6A44-B8BB-841767D4C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9F2E8-D10D-8D42-B4E0-B91921390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A02F0-CFE2-8B41-BC36-3BE42BE1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AB7E-E887-4229-AE9E-0C3CEE1A98CD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F57D6-C9D0-D849-AD4B-073EF7BC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87EC7-742F-074B-A04F-B5175428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9911-1E76-2547-ABFE-293EDD78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F8931-114D-3D4B-B87B-8172A6D57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5D991-3318-0A43-BA6C-72C4097F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88CD-C1B4-4447-966F-74504A22C3F7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2C88-74F0-3042-BA69-C03B54B2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E74B-ED46-ED46-9E4D-49FDC77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5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18D0A-9CF8-2C40-A073-CB2165DBE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12872-89C4-134C-8BB9-613F3AAA3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A81C-F862-5748-A467-C85A5962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7608-C2E8-4F8F-BFB4-40C366A6D50B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103E-069E-3344-AA9D-01E9B45F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E5DC-D9D4-D14D-A331-ACAF34EA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24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420" y="2228850"/>
            <a:ext cx="4226379" cy="98855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7420" y="3323545"/>
            <a:ext cx="4225925" cy="43202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baseline="0"/>
            </a:lvl2pPr>
          </a:lstStyle>
          <a:p>
            <a:pPr lvl="0"/>
            <a:r>
              <a:rPr lang="en-US" dirty="0"/>
              <a:t>Subtitle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27420" y="4087489"/>
            <a:ext cx="42259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27419" y="4213225"/>
            <a:ext cx="4225925" cy="660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127420" y="1763713"/>
            <a:ext cx="4225925" cy="2698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58107" y="-390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bloomberg.logo.small.horizontal.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007" y="5573058"/>
            <a:ext cx="2821459" cy="1280023"/>
          </a:xfrm>
          <a:prstGeom prst="rect">
            <a:avLst/>
          </a:prstGeom>
        </p:spPr>
      </p:pic>
      <p:pic>
        <p:nvPicPr>
          <p:cNvPr id="7" name="Picture 6" descr="IVAC17.001_logo_Primary_RGB_FullColo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961" y="5731135"/>
            <a:ext cx="2408334" cy="9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34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517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5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017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174" y="6117120"/>
            <a:ext cx="1641439" cy="570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loomberg.logo.small.horizontal.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16" y="5715106"/>
            <a:ext cx="2821459" cy="12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68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5286"/>
            <a:ext cx="10515600" cy="4017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174" y="6117120"/>
            <a:ext cx="1641439" cy="570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38200" y="1957388"/>
            <a:ext cx="4976813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6376987" y="1957388"/>
            <a:ext cx="4976813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75685" y="0"/>
            <a:ext cx="64008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96" y="450110"/>
            <a:ext cx="5280837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980" y="489077"/>
            <a:ext cx="5280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446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Project Summary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9721" y="1761152"/>
            <a:ext cx="2504371" cy="3516154"/>
          </a:xfrm>
          <a:prstGeom prst="roundRect">
            <a:avLst>
              <a:gd name="adj" fmla="val 7845"/>
            </a:avLst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 cap="all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PRACTICE AREAS: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</a:t>
            </a:r>
          </a:p>
          <a:p>
            <a:endParaRPr lang="en-US" sz="1600" b="1" i="0" u="none" strike="noStrike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cap="all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DISEASE FOCUS: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</a:p>
          <a:p>
            <a:endParaRPr lang="en-US" sz="1600" b="1" i="0" u="none" strike="noStrike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cap="all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LOCATION: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endParaRPr lang="en-US" sz="1600" b="1" i="0" u="none" strike="noStrike" kern="1200" cap="none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1" i="0" u="none" strike="noStrike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cap="all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TARGET POPULATION: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</a:p>
          <a:p>
            <a:endParaRPr lang="en-US" sz="1600" b="1" i="0" u="none" strike="noStrike" kern="1200" cap="all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2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with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68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5286"/>
            <a:ext cx="8618783" cy="4017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174" y="6117120"/>
            <a:ext cx="1641439" cy="570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964D2-E2A8-8144-B225-CAE7B89DA5A4}"/>
              </a:ext>
            </a:extLst>
          </p:cNvPr>
          <p:cNvSpPr txBox="1"/>
          <p:nvPr/>
        </p:nvSpPr>
        <p:spPr>
          <a:xfrm>
            <a:off x="9579721" y="-1"/>
            <a:ext cx="2612279" cy="685800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endParaRPr lang="en-US" sz="1600" b="1" i="0" u="none" strike="noStrike" kern="1200" cap="all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8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96" r:id="rId21"/>
    <p:sldLayoutId id="2147483698" r:id="rId22"/>
    <p:sldLayoutId id="214748369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B2615-9B84-C545-A419-D8AA359E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52E4B-4C8F-6042-A45F-610ED6AB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B3B1A-8D2D-1841-91CC-6D851280E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0365-BB5A-46D6-917F-3694613838C1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E79AD-657D-2847-BA53-84BE54E2D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5823-1996-CC4D-AC0D-E0AD83827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96A6-B92B-DD4A-8063-0CC9AD7F6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2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jpg"/><Relationship Id="rId4" Type="http://schemas.openxmlformats.org/officeDocument/2006/relationships/image" Target="../media/image17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54E2-D26B-1B4E-BAAD-179CBD037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517" y="16629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Changing the Conversation on Adult Vaccination”: Good Practice in Development of Effective Messages.</a:t>
            </a:r>
            <a:br>
              <a:rPr lang="en-US" sz="40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A8801-DF61-1A4A-90D1-0BBD28CFD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077"/>
            <a:ext cx="9144000" cy="1655762"/>
          </a:xfrm>
        </p:spPr>
        <p:txBody>
          <a:bodyPr/>
          <a:lstStyle/>
          <a:p>
            <a:r>
              <a:rPr lang="en-US" dirty="0"/>
              <a:t>Lois Privor-Dumm</a:t>
            </a:r>
          </a:p>
          <a:p>
            <a:r>
              <a:rPr lang="en-US" dirty="0"/>
              <a:t>Director Adult Vaccines</a:t>
            </a:r>
          </a:p>
          <a:p>
            <a:r>
              <a:rPr lang="en-US" dirty="0"/>
              <a:t>Senior Advisor, Policy, Advocacy &amp; Communications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63720A-A639-9C40-947F-FE013C3E187B}"/>
              </a:ext>
            </a:extLst>
          </p:cNvPr>
          <p:cNvGrpSpPr/>
          <p:nvPr/>
        </p:nvGrpSpPr>
        <p:grpSpPr>
          <a:xfrm>
            <a:off x="213984" y="5922266"/>
            <a:ext cx="12060430" cy="1001683"/>
            <a:chOff x="17154" y="6066276"/>
            <a:chExt cx="12060430" cy="10016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E6DB0A-CCC7-8546-8D4A-AA36084DA480}"/>
                </a:ext>
              </a:extLst>
            </p:cNvPr>
            <p:cNvGrpSpPr/>
            <p:nvPr/>
          </p:nvGrpSpPr>
          <p:grpSpPr>
            <a:xfrm>
              <a:off x="8376718" y="6066276"/>
              <a:ext cx="3700866" cy="1001683"/>
              <a:chOff x="8376718" y="6066276"/>
              <a:chExt cx="3700866" cy="1001683"/>
            </a:xfrm>
          </p:grpSpPr>
          <p:pic>
            <p:nvPicPr>
              <p:cNvPr id="7" name="Picture 6" descr="IVAC17.001_logo_Primary_RGB_White.png">
                <a:extLst>
                  <a:ext uri="{FF2B5EF4-FFF2-40B4-BE49-F238E27FC236}">
                    <a16:creationId xmlns:a16="http://schemas.microsoft.com/office/drawing/2014/main" id="{396E61A0-8252-214E-8848-DAC36D37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82687" y="6371631"/>
                <a:ext cx="1594897" cy="39097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 descr="bloomberg.logo.small.horizontal.white.png">
                <a:extLst>
                  <a:ext uri="{FF2B5EF4-FFF2-40B4-BE49-F238E27FC236}">
                    <a16:creationId xmlns:a16="http://schemas.microsoft.com/office/drawing/2014/main" id="{8048A129-FC01-CD42-8F62-196663809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76718" y="6066276"/>
                <a:ext cx="2207936" cy="100168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2FEECC-5807-9B44-BA78-B3D58833683A}"/>
                </a:ext>
              </a:extLst>
            </p:cNvPr>
            <p:cNvSpPr txBox="1"/>
            <p:nvPr/>
          </p:nvSpPr>
          <p:spPr>
            <a:xfrm>
              <a:off x="17154" y="6259041"/>
              <a:ext cx="845623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/>
                </a:rPr>
                <a:t>Picture credit: </a:t>
              </a:r>
              <a:r>
                <a:rPr lang="en-US" sz="1100" dirty="0">
                  <a:solidFill>
                    <a:schemeClr val="bg1"/>
                  </a:solidFill>
                  <a:latin typeface="Arial"/>
                </a:rPr>
                <a:t>National Institute on Aging</a:t>
              </a:r>
              <a:endPara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0" name="Picture 9" descr="bloomberg.logo.small.horizontal.blue.png">
            <a:extLst>
              <a:ext uri="{FF2B5EF4-FFF2-40B4-BE49-F238E27FC236}">
                <a16:creationId xmlns:a16="http://schemas.microsoft.com/office/drawing/2014/main" id="{A97B32AB-1CF8-E547-815B-05A11F7A0C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096" y="5782666"/>
            <a:ext cx="2821459" cy="1280023"/>
          </a:xfrm>
          <a:prstGeom prst="rect">
            <a:avLst/>
          </a:prstGeom>
        </p:spPr>
      </p:pic>
      <p:pic>
        <p:nvPicPr>
          <p:cNvPr id="11" name="Picture 10" descr="IVAC17.001_logo_Primary_RGB_FullColor.jpg">
            <a:extLst>
              <a:ext uri="{FF2B5EF4-FFF2-40B4-BE49-F238E27FC236}">
                <a16:creationId xmlns:a16="http://schemas.microsoft.com/office/drawing/2014/main" id="{9879C866-1DBC-834C-B59D-D7714F270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350" y="5864078"/>
            <a:ext cx="2408334" cy="98047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6115FF-418E-40B0-AB50-33B0059C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60;p102">
            <a:extLst>
              <a:ext uri="{FF2B5EF4-FFF2-40B4-BE49-F238E27FC236}">
                <a16:creationId xmlns:a16="http://schemas.microsoft.com/office/drawing/2014/main" id="{764EEBFD-949B-3B4B-A743-C47936409A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75" y="0"/>
            <a:ext cx="107121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27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2"/>
          <p:cNvSpPr txBox="1">
            <a:spLocks noGrp="1"/>
          </p:cNvSpPr>
          <p:nvPr>
            <p:ph type="title"/>
          </p:nvPr>
        </p:nvSpPr>
        <p:spPr>
          <a:xfrm>
            <a:off x="838201" y="140396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listening to co-creation</a:t>
            </a:r>
            <a:endParaRPr/>
          </a:p>
        </p:txBody>
      </p:sp>
      <p:pic>
        <p:nvPicPr>
          <p:cNvPr id="761" name="Google Shape;761;p102"/>
          <p:cNvPicPr preferRelativeResize="0"/>
          <p:nvPr/>
        </p:nvPicPr>
        <p:blipFill rotWithShape="1">
          <a:blip r:embed="rId3">
            <a:alphaModFix/>
          </a:blip>
          <a:srcRect l="17664" t="-2157" b="1"/>
          <a:stretch/>
        </p:blipFill>
        <p:spPr>
          <a:xfrm>
            <a:off x="1859797" y="1007390"/>
            <a:ext cx="6261315" cy="457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C87D42-9567-FB40-8444-9BE22462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Engaging communities build better messages and trust:</a:t>
            </a:r>
            <a:br>
              <a:rPr lang="en-US" sz="2800" dirty="0"/>
            </a:br>
            <a:r>
              <a:rPr lang="en-US" sz="2800" dirty="0"/>
              <a:t>A framework for 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B2D06-2A40-F240-9665-9A926E9208F8}"/>
              </a:ext>
            </a:extLst>
          </p:cNvPr>
          <p:cNvSpPr txBox="1"/>
          <p:nvPr/>
        </p:nvSpPr>
        <p:spPr>
          <a:xfrm>
            <a:off x="3331029" y="6400800"/>
            <a:ext cx="609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Privor-Dumm and King, J. Health Communication, 2021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A9827E-FB37-C84E-A502-456828F59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595528"/>
              </p:ext>
            </p:extLst>
          </p:nvPr>
        </p:nvGraphicFramePr>
        <p:xfrm>
          <a:off x="2246071" y="1549831"/>
          <a:ext cx="8594817" cy="474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0C990F-F0E4-DC4A-9137-55EEC3D20A06}"/>
                  </a:ext>
                </a:extLst>
              </p14:cNvPr>
              <p14:cNvContentPartPr/>
              <p14:nvPr/>
            </p14:nvContentPartPr>
            <p14:xfrm>
              <a:off x="2150671" y="665036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0C990F-F0E4-DC4A-9137-55EEC3D20A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6671" y="654236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7AF416E4-A8BB-CC4A-9ACE-5276D3BD9F13}"/>
              </a:ext>
            </a:extLst>
          </p:cNvPr>
          <p:cNvSpPr/>
          <p:nvPr/>
        </p:nvSpPr>
        <p:spPr>
          <a:xfrm rot="19726730">
            <a:off x="748942" y="1792898"/>
            <a:ext cx="2001138" cy="94380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168C05-5207-7240-AE83-DD5F6E35BE3E}"/>
                  </a:ext>
                </a:extLst>
              </p14:cNvPr>
              <p14:cNvContentPartPr/>
              <p14:nvPr/>
            </p14:nvContentPartPr>
            <p14:xfrm>
              <a:off x="2246071" y="1309045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168C05-5207-7240-AE83-DD5F6E35BE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0431" y="1273405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311C3CDA-3F9C-7040-934D-81BB80F83711}"/>
              </a:ext>
            </a:extLst>
          </p:cNvPr>
          <p:cNvSpPr/>
          <p:nvPr/>
        </p:nvSpPr>
        <p:spPr>
          <a:xfrm rot="13812289">
            <a:off x="379839" y="4722492"/>
            <a:ext cx="2324592" cy="673755"/>
          </a:xfrm>
          <a:prstGeom prst="circularArrow">
            <a:avLst>
              <a:gd name="adj1" fmla="val 12500"/>
              <a:gd name="adj2" fmla="val 395773"/>
              <a:gd name="adj3" fmla="val 20457681"/>
              <a:gd name="adj4" fmla="val 1066146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AA8CA-7748-4148-A4D0-26937A1FCD87}"/>
              </a:ext>
            </a:extLst>
          </p:cNvPr>
          <p:cNvSpPr txBox="1"/>
          <p:nvPr/>
        </p:nvSpPr>
        <p:spPr>
          <a:xfrm rot="16200000">
            <a:off x="-30342" y="3486336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and iterate</a:t>
            </a:r>
          </a:p>
        </p:txBody>
      </p:sp>
    </p:spTree>
    <p:extLst>
      <p:ext uri="{BB962C8B-B14F-4D97-AF65-F5344CB8AC3E}">
        <p14:creationId xmlns:p14="http://schemas.microsoft.com/office/powerpoint/2010/main" val="112482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A1B1-4694-4D4C-A6F4-291521BD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4EF7F-B160-0345-A979-85CBC28ADE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Messaging benefits from engagement, listening and co-creation</a:t>
            </a:r>
          </a:p>
          <a:p>
            <a:r>
              <a:rPr lang="en-US" dirty="0"/>
              <a:t>Identifying needs and priorities can improve how messages resonate with older adults</a:t>
            </a:r>
          </a:p>
          <a:p>
            <a:r>
              <a:rPr lang="en-US" dirty="0"/>
              <a:t>The messenger is just as, if not more important than the messenger</a:t>
            </a:r>
          </a:p>
          <a:p>
            <a:r>
              <a:rPr lang="en-US" dirty="0"/>
              <a:t>Language drawing from the discussions of older adults can help in customizing messages</a:t>
            </a:r>
          </a:p>
          <a:p>
            <a:r>
              <a:rPr lang="en-US" dirty="0"/>
              <a:t>True partnerships are invaluable and can facilitate listening and co-creation for effective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80ADA-78BD-47DA-8C86-25AE6246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principles underlying effective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34145B-35C6-405E-8E82-BADF90D68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Understand the inequities and that all communities are not monolithic </a:t>
            </a:r>
          </a:p>
          <a:p>
            <a:r>
              <a:rPr lang="en-US" sz="3600" dirty="0"/>
              <a:t>Listen to and engage the community</a:t>
            </a:r>
          </a:p>
          <a:p>
            <a:r>
              <a:rPr lang="en-US" sz="3600" dirty="0"/>
              <a:t>Evidence and transparency must form the basis of messaging</a:t>
            </a:r>
          </a:p>
          <a:p>
            <a:r>
              <a:rPr lang="en-US" sz="3600" dirty="0"/>
              <a:t>Test and iterate as information and context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EAB6-627F-4010-9982-BE60D1BE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2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C59C-0589-7D44-92C9-D095806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Increasing immunization rates starts with understanding behavior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721078-1803-7248-8437-D31D2B5E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199" y="1690688"/>
            <a:ext cx="9514681" cy="4936883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374FEC-43D7-40DA-8A80-72B19010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9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42FB-900B-AE4F-80E0-FA21B30CA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E1D3D-959A-1B4E-9C4F-C1C557948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Listening tells us a lot</a:t>
            </a:r>
          </a:p>
        </p:txBody>
      </p:sp>
    </p:spTree>
    <p:extLst>
      <p:ext uri="{BB962C8B-B14F-4D97-AF65-F5344CB8AC3E}">
        <p14:creationId xmlns:p14="http://schemas.microsoft.com/office/powerpoint/2010/main" val="51023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63B3-9694-43E8-8339-04E31071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influencing COVID vaccine decisions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D9B03-0ADB-468B-8E4D-A2C02073E9E3}"/>
              </a:ext>
            </a:extLst>
          </p:cNvPr>
          <p:cNvSpPr txBox="1"/>
          <p:nvPr/>
        </p:nvSpPr>
        <p:spPr>
          <a:xfrm>
            <a:off x="267007" y="5618282"/>
            <a:ext cx="6388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Concerns are not mutually exclusive; multiple may have been mentioned.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999B48-A104-431A-893D-7D6D8F624DF8}"/>
              </a:ext>
            </a:extLst>
          </p:cNvPr>
          <p:cNvGrpSpPr/>
          <p:nvPr/>
        </p:nvGrpSpPr>
        <p:grpSpPr>
          <a:xfrm>
            <a:off x="267007" y="2280722"/>
            <a:ext cx="6388974" cy="3337560"/>
            <a:chOff x="2755026" y="2100919"/>
            <a:chExt cx="6666327" cy="3337560"/>
          </a:xfrm>
        </p:grpSpPr>
        <p:graphicFrame>
          <p:nvGraphicFramePr>
            <p:cNvPr id="4" name="Table 4">
              <a:extLst>
                <a:ext uri="{FF2B5EF4-FFF2-40B4-BE49-F238E27FC236}">
                  <a16:creationId xmlns:a16="http://schemas.microsoft.com/office/drawing/2014/main" id="{06337D51-9F09-45A7-8DE2-41B4D9872D1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755026" y="2100919"/>
            <a:ext cx="6666327" cy="333756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4074128">
                    <a:extLst>
                      <a:ext uri="{9D8B030D-6E8A-4147-A177-3AD203B41FA5}">
                        <a16:colId xmlns:a16="http://schemas.microsoft.com/office/drawing/2014/main" val="4274351955"/>
                      </a:ext>
                    </a:extLst>
                  </a:gridCol>
                  <a:gridCol w="2314846">
                    <a:extLst>
                      <a:ext uri="{9D8B030D-6E8A-4147-A177-3AD203B41FA5}">
                        <a16:colId xmlns:a16="http://schemas.microsoft.com/office/drawing/2014/main" val="1821621275"/>
                      </a:ext>
                    </a:extLst>
                  </a:gridCol>
                </a:tblGrid>
                <a:tr h="74168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Specific concerns mentioned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Lack of trust in vaccines or safety concerns (N=108)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0446640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Composition of vaccine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6 (6%)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52742360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Waiting until others get vaccinated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27 (25%)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901248217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Concerns of manufacturing/rushed development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31 (29%)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87859096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Side effects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21 (19%)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85303208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Medical mistrust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9 (8%)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347161073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Trump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4 (4%)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309154401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400" dirty="0"/>
                          <a:t>General vaccine distrust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14 (13%)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472620189"/>
                    </a:ext>
                  </a:extLst>
                </a:tr>
              </a:tbl>
            </a:graphicData>
          </a:graphic>
        </p:graphicFrame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1210DDF-FDD1-4C19-9C63-9ABEBF595EA1}"/>
                </a:ext>
              </a:extLst>
            </p:cNvPr>
            <p:cNvSpPr/>
            <p:nvPr/>
          </p:nvSpPr>
          <p:spPr>
            <a:xfrm>
              <a:off x="7566248" y="3265236"/>
              <a:ext cx="1222873" cy="10466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93A5D7-C714-4A6C-B74C-AB919B3912E3}"/>
              </a:ext>
            </a:extLst>
          </p:cNvPr>
          <p:cNvSpPr txBox="1"/>
          <p:nvPr/>
        </p:nvSpPr>
        <p:spPr>
          <a:xfrm>
            <a:off x="6804830" y="2981765"/>
            <a:ext cx="5257375" cy="1528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i="1" dirty="0"/>
              <a:t>“Donald Trump rushed the vaccine, and I do not trust it.”</a:t>
            </a:r>
          </a:p>
          <a:p>
            <a:pPr algn="ctr">
              <a:spcAft>
                <a:spcPts val="800"/>
              </a:spcAft>
            </a:pPr>
            <a:r>
              <a:rPr lang="en-US" sz="1600" i="1" dirty="0"/>
              <a:t>“How in the world in one year you have a vaccine [for COVID-19] but you don't have a cure for cancer or the common cold.”</a:t>
            </a:r>
          </a:p>
          <a:p>
            <a:pPr algn="ctr">
              <a:spcAft>
                <a:spcPts val="800"/>
              </a:spcAft>
            </a:pPr>
            <a:r>
              <a:rPr lang="en-US" sz="1600" i="1" dirty="0"/>
              <a:t>“I don't trust it because I do not know much about it.”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4A2B2-F88A-459E-8B74-7700FF0775EE}"/>
              </a:ext>
            </a:extLst>
          </p:cNvPr>
          <p:cNvSpPr txBox="1"/>
          <p:nvPr/>
        </p:nvSpPr>
        <p:spPr>
          <a:xfrm>
            <a:off x="6804835" y="5525195"/>
            <a:ext cx="5257375" cy="117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i="1" dirty="0"/>
              <a:t>“Every time I think about the vaccine, I think about the Tuskegee Study, so I am not getting it.”</a:t>
            </a:r>
          </a:p>
          <a:p>
            <a:pPr algn="ctr">
              <a:spcAft>
                <a:spcPts val="800"/>
              </a:spcAft>
            </a:pPr>
            <a:r>
              <a:rPr lang="en-US" sz="1600" i="1" dirty="0"/>
              <a:t>“I do not trust the government and history of past tests on African Americans and military personnel.”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B6DDC-A467-4EAF-8D32-AC476D0FCC2E}"/>
              </a:ext>
            </a:extLst>
          </p:cNvPr>
          <p:cNvSpPr txBox="1"/>
          <p:nvPr/>
        </p:nvSpPr>
        <p:spPr>
          <a:xfrm>
            <a:off x="6804834" y="4706903"/>
            <a:ext cx="52573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i="1" dirty="0"/>
              <a:t>“I just heard about people in the UK having bad reactions to the vaccine. That is concerning.”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A8AF2-B7D5-4C64-9EE9-3EFDF1CBE3F9}"/>
              </a:ext>
            </a:extLst>
          </p:cNvPr>
          <p:cNvSpPr txBox="1"/>
          <p:nvPr/>
        </p:nvSpPr>
        <p:spPr>
          <a:xfrm>
            <a:off x="6804829" y="1568438"/>
            <a:ext cx="5257375" cy="117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i="1" dirty="0"/>
              <a:t>“I do not wish to be a guinea pig”</a:t>
            </a:r>
          </a:p>
          <a:p>
            <a:pPr algn="ctr">
              <a:spcAft>
                <a:spcPts val="800"/>
              </a:spcAft>
            </a:pPr>
            <a:r>
              <a:rPr lang="en-US" sz="1600" i="1" dirty="0"/>
              <a:t>“I will not trust it unless I see other people have it for at least 2 years and they have no problems… It took years to get vaccine for other stuff. I will not trust it right now.”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6DC32C-6B4F-46F2-BC49-2665A758E4C3}"/>
              </a:ext>
            </a:extLst>
          </p:cNvPr>
          <p:cNvCxnSpPr/>
          <p:nvPr/>
        </p:nvCxnSpPr>
        <p:spPr>
          <a:xfrm>
            <a:off x="6050053" y="39420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48DBD-5BCA-4F6D-B4EB-A6DFB724752A}"/>
              </a:ext>
            </a:extLst>
          </p:cNvPr>
          <p:cNvCxnSpPr>
            <a:cxnSpLocks/>
          </p:cNvCxnSpPr>
          <p:nvPr/>
        </p:nvCxnSpPr>
        <p:spPr>
          <a:xfrm>
            <a:off x="6050053" y="4404450"/>
            <a:ext cx="754775" cy="594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E652FF-4F80-4011-8F24-B87A3E5533E1}"/>
              </a:ext>
            </a:extLst>
          </p:cNvPr>
          <p:cNvCxnSpPr>
            <a:endCxn id="7" idx="1"/>
          </p:cNvCxnSpPr>
          <p:nvPr/>
        </p:nvCxnSpPr>
        <p:spPr>
          <a:xfrm flipV="1">
            <a:off x="6050053" y="3746077"/>
            <a:ext cx="754777" cy="195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0DFEF8-8C28-4CF5-ACE6-A2527C430348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975629" y="2158343"/>
            <a:ext cx="829200" cy="13350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509D13-F3B5-4420-ADBC-569BB3D09E75}"/>
              </a:ext>
            </a:extLst>
          </p:cNvPr>
          <p:cNvCxnSpPr>
            <a:endCxn id="10" idx="1"/>
          </p:cNvCxnSpPr>
          <p:nvPr/>
        </p:nvCxnSpPr>
        <p:spPr>
          <a:xfrm>
            <a:off x="5847907" y="4693183"/>
            <a:ext cx="956928" cy="1421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B20C22-4B26-4F30-AB0E-DFFD3DEE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B26A-C5B8-4147-8F4C-F8FA9224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reasons for older adults not getting vaccines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F3F3416-BAD5-4841-B05E-C89FDCAE7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6AC80A-E13E-2B4E-AD61-ABAF605DA59B}"/>
              </a:ext>
            </a:extLst>
          </p:cNvPr>
          <p:cNvSpPr txBox="1"/>
          <p:nvPr/>
        </p:nvSpPr>
        <p:spPr>
          <a:xfrm>
            <a:off x="838200" y="4593771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adults may not see the </a:t>
            </a:r>
            <a:r>
              <a:rPr lang="en-US" dirty="0" err="1"/>
              <a:t>need,view</a:t>
            </a:r>
            <a:r>
              <a:rPr lang="en-US" dirty="0"/>
              <a:t> vaccines as something for children</a:t>
            </a:r>
          </a:p>
          <a:p>
            <a:r>
              <a:rPr lang="en-US" dirty="0"/>
              <a:t>or not get them if heath provider doesn’t recommend</a:t>
            </a:r>
          </a:p>
        </p:txBody>
      </p:sp>
    </p:spTree>
    <p:extLst>
      <p:ext uri="{BB962C8B-B14F-4D97-AF65-F5344CB8AC3E}">
        <p14:creationId xmlns:p14="http://schemas.microsoft.com/office/powerpoint/2010/main" val="20909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67B64-A06F-AB4D-84C7-361E81182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Message Development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E4B369-FC1E-FA42-AA20-546D414FF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0C24A-9F0C-8E4E-AA67-B0D82478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A596-9CE8-A448-90C6-129C2B0DEA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441" y="777434"/>
            <a:ext cx="4348300" cy="1409064"/>
          </a:xfrm>
        </p:spPr>
        <p:txBody>
          <a:bodyPr>
            <a:normAutofit/>
          </a:bodyPr>
          <a:lstStyle/>
          <a:p>
            <a:r>
              <a:rPr lang="en-US" sz="44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Futura Condensed Extra" pitchFamily="50" charset="0"/>
              </a:rPr>
              <a:t>VALUE Baltimore</a:t>
            </a:r>
            <a:br>
              <a:rPr lang="en-US" sz="3200" b="1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Futura Condensed Extra" pitchFamily="50" charset="0"/>
              </a:rPr>
            </a:br>
            <a:endParaRPr lang="en-US" sz="3200" b="1" dirty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Futura Condensed Extra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30070" y="1907124"/>
            <a:ext cx="4526444" cy="140906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utura Condensed Extra" pitchFamily="50" charset="0"/>
              </a:rPr>
              <a:t>Vaccine Acceptance &amp; Access Lives in Unity, Education and Engagement</a:t>
            </a:r>
          </a:p>
        </p:txBody>
      </p:sp>
      <p:pic>
        <p:nvPicPr>
          <p:cNvPr id="6" name="Picture 5" descr="_DSC6182.JPG">
            <a:extLst>
              <a:ext uri="{FF2B5EF4-FFF2-40B4-BE49-F238E27FC236}">
                <a16:creationId xmlns:a16="http://schemas.microsoft.com/office/drawing/2014/main" id="{8E06F806-43A0-BF44-A4E8-51F5AEE5742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38" b="-18410"/>
          <a:stretch/>
        </p:blipFill>
        <p:spPr>
          <a:xfrm>
            <a:off x="-2145748" y="-1384300"/>
            <a:ext cx="8978348" cy="96266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7A66F-58E8-A34A-8EC0-63D13C4363AC}"/>
              </a:ext>
            </a:extLst>
          </p:cNvPr>
          <p:cNvPicPr>
            <a:picLocks/>
          </p:cNvPicPr>
          <p:nvPr/>
        </p:nvPicPr>
        <p:blipFill>
          <a:blip r:embed="rId4"/>
          <a:srcRect l="9985" r="9985"/>
          <a:stretch/>
        </p:blipFill>
        <p:spPr>
          <a:xfrm>
            <a:off x="-2158104" y="-1384300"/>
            <a:ext cx="8978348" cy="96266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DA98A-A698-0A4F-829A-97C61AA21BDC}"/>
              </a:ext>
            </a:extLst>
          </p:cNvPr>
          <p:cNvPicPr>
            <a:picLocks/>
          </p:cNvPicPr>
          <p:nvPr/>
        </p:nvPicPr>
        <p:blipFill>
          <a:blip r:embed="rId4"/>
          <a:srcRect l="9985" r="9985"/>
          <a:stretch/>
        </p:blipFill>
        <p:spPr>
          <a:xfrm>
            <a:off x="-2145748" y="-1384300"/>
            <a:ext cx="8978348" cy="9626600"/>
          </a:xfrm>
          <a:prstGeom prst="ellipse">
            <a:avLst/>
          </a:prstGeom>
        </p:spPr>
      </p:pic>
      <p:grpSp>
        <p:nvGrpSpPr>
          <p:cNvPr id="19" name="Google Shape;179;p1">
            <a:extLst>
              <a:ext uri="{FF2B5EF4-FFF2-40B4-BE49-F238E27FC236}">
                <a16:creationId xmlns:a16="http://schemas.microsoft.com/office/drawing/2014/main" id="{FF099095-1096-F047-964F-5EFB8D58C61B}"/>
              </a:ext>
            </a:extLst>
          </p:cNvPr>
          <p:cNvGrpSpPr/>
          <p:nvPr/>
        </p:nvGrpSpPr>
        <p:grpSpPr>
          <a:xfrm>
            <a:off x="6844956" y="4278815"/>
            <a:ext cx="4993863" cy="2115231"/>
            <a:chOff x="6612069" y="2363254"/>
            <a:chExt cx="4993863" cy="2115231"/>
          </a:xfrm>
        </p:grpSpPr>
        <p:pic>
          <p:nvPicPr>
            <p:cNvPr id="20" name="Google Shape;180;p1">
              <a:extLst>
                <a:ext uri="{FF2B5EF4-FFF2-40B4-BE49-F238E27FC236}">
                  <a16:creationId xmlns:a16="http://schemas.microsoft.com/office/drawing/2014/main" id="{A8E23365-1786-794A-9261-C2FCFAD27D3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93030" y="3384434"/>
              <a:ext cx="2133138" cy="94806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Google Shape;181;p1">
              <a:extLst>
                <a:ext uri="{FF2B5EF4-FFF2-40B4-BE49-F238E27FC236}">
                  <a16:creationId xmlns:a16="http://schemas.microsoft.com/office/drawing/2014/main" id="{809BDB26-784B-5749-9F54-BFF7B2963A97}"/>
                </a:ext>
              </a:extLst>
            </p:cNvPr>
            <p:cNvGrpSpPr/>
            <p:nvPr/>
          </p:nvGrpSpPr>
          <p:grpSpPr>
            <a:xfrm>
              <a:off x="6612069" y="2363254"/>
              <a:ext cx="1962088" cy="923285"/>
              <a:chOff x="6149486" y="5959143"/>
              <a:chExt cx="2272058" cy="902844"/>
            </a:xfrm>
          </p:grpSpPr>
          <p:pic>
            <p:nvPicPr>
              <p:cNvPr id="24" name="Google Shape;182;p1">
                <a:extLst>
                  <a:ext uri="{FF2B5EF4-FFF2-40B4-BE49-F238E27FC236}">
                    <a16:creationId xmlns:a16="http://schemas.microsoft.com/office/drawing/2014/main" id="{2ECE23DA-5A2D-944D-9FEA-8FFCA9A96FB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01555" y="6115031"/>
                <a:ext cx="1319989" cy="6472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  <p:pic>
            <p:nvPicPr>
              <p:cNvPr id="25" name="Google Shape;183;p1">
                <a:extLst>
                  <a:ext uri="{FF2B5EF4-FFF2-40B4-BE49-F238E27FC236}">
                    <a16:creationId xmlns:a16="http://schemas.microsoft.com/office/drawing/2014/main" id="{29DE4037-CBF6-9542-A704-CD91A896A2E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149486" y="5959143"/>
                <a:ext cx="952069" cy="902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Google Shape;184;p1">
              <a:extLst>
                <a:ext uri="{FF2B5EF4-FFF2-40B4-BE49-F238E27FC236}">
                  <a16:creationId xmlns:a16="http://schemas.microsoft.com/office/drawing/2014/main" id="{96AC9660-07EF-4041-A6C8-FCDFAE274E4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442342" y="2539164"/>
              <a:ext cx="2163590" cy="527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85;p1">
              <a:extLst>
                <a:ext uri="{FF2B5EF4-FFF2-40B4-BE49-F238E27FC236}">
                  <a16:creationId xmlns:a16="http://schemas.microsoft.com/office/drawing/2014/main" id="{C36362B3-B2EA-9847-BBDA-8685A0B3335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470823" y="3594163"/>
              <a:ext cx="2099514" cy="884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874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1"/>
          <p:cNvSpPr txBox="1">
            <a:spLocks noGrp="1"/>
          </p:cNvSpPr>
          <p:nvPr>
            <p:ph type="title"/>
          </p:nvPr>
        </p:nvSpPr>
        <p:spPr>
          <a:xfrm>
            <a:off x="838201" y="140396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3" name="Google Shape;75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ircular Arrow 4">
            <a:extLst>
              <a:ext uri="{FF2B5EF4-FFF2-40B4-BE49-F238E27FC236}">
                <a16:creationId xmlns:a16="http://schemas.microsoft.com/office/drawing/2014/main" id="{A5899395-D965-E74F-B4C9-4CFF72724BAB}"/>
              </a:ext>
            </a:extLst>
          </p:cNvPr>
          <p:cNvSpPr/>
          <p:nvPr/>
        </p:nvSpPr>
        <p:spPr>
          <a:xfrm flipH="1">
            <a:off x="457200" y="1825625"/>
            <a:ext cx="7990114" cy="222679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05030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ED263-7305-BD42-A620-E3AEA564D113}"/>
              </a:ext>
            </a:extLst>
          </p:cNvPr>
          <p:cNvSpPr txBox="1"/>
          <p:nvPr/>
        </p:nvSpPr>
        <p:spPr>
          <a:xfrm>
            <a:off x="3603171" y="1825625"/>
            <a:ext cx="1698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iterate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VAC">
      <a:dk1>
        <a:srgbClr val="000000"/>
      </a:dk1>
      <a:lt1>
        <a:srgbClr val="FFFFFF"/>
      </a:lt1>
      <a:dk2>
        <a:srgbClr val="49484C"/>
      </a:dk2>
      <a:lt2>
        <a:srgbClr val="E5E2E0"/>
      </a:lt2>
      <a:accent1>
        <a:srgbClr val="71ACE5"/>
      </a:accent1>
      <a:accent2>
        <a:srgbClr val="FF6900"/>
      </a:accent2>
      <a:accent3>
        <a:srgbClr val="002C71"/>
      </a:accent3>
      <a:accent4>
        <a:srgbClr val="FF9E1B"/>
      </a:accent4>
      <a:accent5>
        <a:srgbClr val="E5E1DF"/>
      </a:accent5>
      <a:accent6>
        <a:srgbClr val="71ABE5"/>
      </a:accent6>
      <a:hlink>
        <a:srgbClr val="002C71"/>
      </a:hlink>
      <a:folHlink>
        <a:srgbClr val="71AB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VAC 1">
      <a:dk1>
        <a:srgbClr val="000000"/>
      </a:dk1>
      <a:lt1>
        <a:srgbClr val="FFFFFF"/>
      </a:lt1>
      <a:dk2>
        <a:srgbClr val="49484C"/>
      </a:dk2>
      <a:lt2>
        <a:srgbClr val="E5E2E0"/>
      </a:lt2>
      <a:accent1>
        <a:srgbClr val="71ACE5"/>
      </a:accent1>
      <a:accent2>
        <a:srgbClr val="FF6900"/>
      </a:accent2>
      <a:accent3>
        <a:srgbClr val="002C71"/>
      </a:accent3>
      <a:accent4>
        <a:srgbClr val="FF9E1B"/>
      </a:accent4>
      <a:accent5>
        <a:srgbClr val="E5E1DF"/>
      </a:accent5>
      <a:accent6>
        <a:srgbClr val="71ABE5"/>
      </a:accent6>
      <a:hlink>
        <a:srgbClr val="002C71"/>
      </a:hlink>
      <a:folHlink>
        <a:srgbClr val="71ABE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 &amp; BCHD flu program  Background Slideset Seniors Sept 9 2020_</Template>
  <TotalTime>8737</TotalTime>
  <Words>790</Words>
  <Application>Microsoft Macintosh PowerPoint</Application>
  <PresentationFormat>Widescreen</PresentationFormat>
  <Paragraphs>90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Condensed Demi Bold</vt:lpstr>
      <vt:lpstr>Calibri</vt:lpstr>
      <vt:lpstr>Calibri Light</vt:lpstr>
      <vt:lpstr>Futura Condensed Extra</vt:lpstr>
      <vt:lpstr>1_Office Theme</vt:lpstr>
      <vt:lpstr>Office Theme</vt:lpstr>
      <vt:lpstr>Changing the Conversation on Adult Vaccination”: Good Practice in Development of Effective Messages. </vt:lpstr>
      <vt:lpstr>A few principles underlying effective communication</vt:lpstr>
      <vt:lpstr>Increasing immunization rates starts with understanding behavior</vt:lpstr>
      <vt:lpstr>Why?</vt:lpstr>
      <vt:lpstr>Factors influencing COVID vaccine decisions</vt:lpstr>
      <vt:lpstr>Many reasons for older adults not getting vaccines</vt:lpstr>
      <vt:lpstr>Message Development</vt:lpstr>
      <vt:lpstr>VALUE Baltimore </vt:lpstr>
      <vt:lpstr>PowerPoint Presentation</vt:lpstr>
      <vt:lpstr>PowerPoint Presentation</vt:lpstr>
      <vt:lpstr>From listening to co-creation</vt:lpstr>
      <vt:lpstr>Engaging communities build better messages and trust: A framework for action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Baltimore City Flu Vaccination Evaluation in Senior Housing</dc:title>
  <dc:creator>Lois Privor-Dumm</dc:creator>
  <cp:lastModifiedBy>Lois Privor-Dumm</cp:lastModifiedBy>
  <cp:revision>287</cp:revision>
  <dcterms:created xsi:type="dcterms:W3CDTF">2020-12-20T11:09:36Z</dcterms:created>
  <dcterms:modified xsi:type="dcterms:W3CDTF">2021-04-21T00:39:50Z</dcterms:modified>
</cp:coreProperties>
</file>