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00" r:id="rId5"/>
    <p:sldMasterId id="2147483712" r:id="rId6"/>
    <p:sldMasterId id="2147483724" r:id="rId7"/>
    <p:sldMasterId id="2147483782" r:id="rId8"/>
    <p:sldMasterId id="2147483797" r:id="rId9"/>
  </p:sldMasterIdLst>
  <p:notesMasterIdLst>
    <p:notesMasterId r:id="rId46"/>
  </p:notesMasterIdLst>
  <p:sldIdLst>
    <p:sldId id="2147474252" r:id="rId10"/>
    <p:sldId id="2147471966" r:id="rId11"/>
    <p:sldId id="2147474189" r:id="rId12"/>
    <p:sldId id="2147479758" r:id="rId13"/>
    <p:sldId id="2147472028" r:id="rId14"/>
    <p:sldId id="3474" r:id="rId15"/>
    <p:sldId id="2147474253" r:id="rId16"/>
    <p:sldId id="2147479759" r:id="rId17"/>
    <p:sldId id="3369" r:id="rId18"/>
    <p:sldId id="3370" r:id="rId19"/>
    <p:sldId id="303" r:id="rId20"/>
    <p:sldId id="2147479757" r:id="rId21"/>
    <p:sldId id="4124" r:id="rId22"/>
    <p:sldId id="304" r:id="rId23"/>
    <p:sldId id="305" r:id="rId24"/>
    <p:sldId id="2147474194" r:id="rId25"/>
    <p:sldId id="2147474195" r:id="rId26"/>
    <p:sldId id="2147479755" r:id="rId27"/>
    <p:sldId id="2147474266" r:id="rId28"/>
    <p:sldId id="2147474233" r:id="rId29"/>
    <p:sldId id="2147479756" r:id="rId30"/>
    <p:sldId id="2147474267" r:id="rId31"/>
    <p:sldId id="4998" r:id="rId32"/>
    <p:sldId id="2147473120" r:id="rId33"/>
    <p:sldId id="2147471994" r:id="rId34"/>
    <p:sldId id="2147472015" r:id="rId35"/>
    <p:sldId id="2147472005" r:id="rId36"/>
    <p:sldId id="2147479760" r:id="rId37"/>
    <p:sldId id="2147479754" r:id="rId38"/>
    <p:sldId id="5001" r:id="rId39"/>
    <p:sldId id="2147472020" r:id="rId40"/>
    <p:sldId id="2147472021" r:id="rId41"/>
    <p:sldId id="2147472026" r:id="rId42"/>
    <p:sldId id="13540" r:id="rId43"/>
    <p:sldId id="2147472012" r:id="rId44"/>
    <p:sldId id="214747417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0E810-9D65-48C9-95EF-8BACE13CC5E3}" v="167" dt="2023-12-09T15:23:23.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8848" autoAdjust="0"/>
  </p:normalViewPr>
  <p:slideViewPr>
    <p:cSldViewPr snapToGrid="0">
      <p:cViewPr varScale="1">
        <p:scale>
          <a:sx n="90" d="100"/>
          <a:sy n="90" d="100"/>
        </p:scale>
        <p:origin x="1986" y="7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Irish flu vaccines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Sheet1!$A$3</c:f>
              <c:strCache>
                <c:ptCount val="1"/>
                <c:pt idx="0">
                  <c:v>GPs</c:v>
                </c:pt>
              </c:strCache>
            </c:strRef>
          </c:tx>
          <c:spPr>
            <a:solidFill>
              <a:schemeClr val="accent1"/>
            </a:solidFill>
            <a:ln>
              <a:noFill/>
            </a:ln>
            <a:effectLst/>
          </c:spPr>
          <c:invertIfNegative val="0"/>
          <c:cat>
            <c:strRef>
              <c:f>Sheet1!$B$2:$N$2</c:f>
              <c:strCache>
                <c:ptCount val="13"/>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strCache>
            </c:strRef>
          </c:cat>
          <c:val>
            <c:numRef>
              <c:f>Sheet1!$B$3:$N$3</c:f>
              <c:numCache>
                <c:formatCode>#,##0</c:formatCode>
                <c:ptCount val="13"/>
                <c:pt idx="0">
                  <c:v>559910</c:v>
                </c:pt>
                <c:pt idx="1">
                  <c:v>595974</c:v>
                </c:pt>
                <c:pt idx="2">
                  <c:v>706680</c:v>
                </c:pt>
                <c:pt idx="3">
                  <c:v>637900</c:v>
                </c:pt>
                <c:pt idx="4">
                  <c:v>630650</c:v>
                </c:pt>
                <c:pt idx="5">
                  <c:v>643516</c:v>
                </c:pt>
                <c:pt idx="6">
                  <c:v>649890</c:v>
                </c:pt>
                <c:pt idx="7">
                  <c:v>643500</c:v>
                </c:pt>
                <c:pt idx="8">
                  <c:v>687208</c:v>
                </c:pt>
                <c:pt idx="9">
                  <c:v>762900</c:v>
                </c:pt>
                <c:pt idx="10">
                  <c:v>783341</c:v>
                </c:pt>
                <c:pt idx="11">
                  <c:v>812879</c:v>
                </c:pt>
                <c:pt idx="12">
                  <c:v>1338772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46E-4F27-A38E-6DA356F91DE8}"/>
            </c:ext>
          </c:extLst>
        </c:ser>
        <c:ser>
          <c:idx val="1"/>
          <c:order val="1"/>
          <c:tx>
            <c:strRef>
              <c:f>Sheet1!$A$4</c:f>
              <c:strCache>
                <c:ptCount val="1"/>
                <c:pt idx="0">
                  <c:v>Health Service</c:v>
                </c:pt>
              </c:strCache>
            </c:strRef>
          </c:tx>
          <c:spPr>
            <a:solidFill>
              <a:schemeClr val="accent2"/>
            </a:solidFill>
            <a:ln>
              <a:noFill/>
            </a:ln>
            <a:effectLst/>
          </c:spPr>
          <c:invertIfNegative val="0"/>
          <c:cat>
            <c:strRef>
              <c:f>Sheet1!$B$2:$N$2</c:f>
              <c:strCache>
                <c:ptCount val="13"/>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strCache>
            </c:strRef>
          </c:cat>
          <c:val>
            <c:numRef>
              <c:f>Sheet1!$B$4:$N$4</c:f>
              <c:numCache>
                <c:formatCode>#,##0</c:formatCode>
                <c:ptCount val="13"/>
                <c:pt idx="0">
                  <c:v>22720</c:v>
                </c:pt>
                <c:pt idx="1">
                  <c:v>26130</c:v>
                </c:pt>
                <c:pt idx="2">
                  <c:v>30390</c:v>
                </c:pt>
                <c:pt idx="3">
                  <c:v>36780</c:v>
                </c:pt>
                <c:pt idx="4">
                  <c:v>35680</c:v>
                </c:pt>
                <c:pt idx="5">
                  <c:v>41290</c:v>
                </c:pt>
                <c:pt idx="6">
                  <c:v>44850</c:v>
                </c:pt>
                <c:pt idx="7">
                  <c:v>44690</c:v>
                </c:pt>
                <c:pt idx="8">
                  <c:v>56503</c:v>
                </c:pt>
                <c:pt idx="9">
                  <c:v>73050</c:v>
                </c:pt>
                <c:pt idx="10">
                  <c:v>90340</c:v>
                </c:pt>
                <c:pt idx="11">
                  <c:v>107843</c:v>
                </c:pt>
                <c:pt idx="12">
                  <c:v>107843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E-4F27-A38E-6DA356F91DE8}"/>
            </c:ext>
          </c:extLst>
        </c:ser>
        <c:ser>
          <c:idx val="2"/>
          <c:order val="2"/>
          <c:tx>
            <c:strRef>
              <c:f>Sheet1!$A$5</c:f>
              <c:strCache>
                <c:ptCount val="1"/>
                <c:pt idx="0">
                  <c:v>Pharmacies</c:v>
                </c:pt>
              </c:strCache>
            </c:strRef>
          </c:tx>
          <c:spPr>
            <a:solidFill>
              <a:srgbClr val="00B050"/>
            </a:solidFill>
            <a:ln>
              <a:noFill/>
            </a:ln>
            <a:effectLst/>
          </c:spPr>
          <c:invertIfNegative val="0"/>
          <c:cat>
            <c:strRef>
              <c:f>Sheet1!$B$2:$N$2</c:f>
              <c:strCache>
                <c:ptCount val="13"/>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strCache>
            </c:strRef>
          </c:cat>
          <c:val>
            <c:numRef>
              <c:f>Sheet1!$B$5:$N$5</c:f>
              <c:numCache>
                <c:formatCode>General</c:formatCode>
                <c:ptCount val="13"/>
                <c:pt idx="0">
                  <c:v>0</c:v>
                </c:pt>
                <c:pt idx="1">
                  <c:v>0</c:v>
                </c:pt>
                <c:pt idx="2">
                  <c:v>0</c:v>
                </c:pt>
                <c:pt idx="3" formatCode="#,##0">
                  <c:v>20170</c:v>
                </c:pt>
                <c:pt idx="4" formatCode="#,##0">
                  <c:v>29751</c:v>
                </c:pt>
                <c:pt idx="5" formatCode="#,##0">
                  <c:v>51403</c:v>
                </c:pt>
                <c:pt idx="6" formatCode="#,##0">
                  <c:v>68600</c:v>
                </c:pt>
                <c:pt idx="7" formatCode="#,##0">
                  <c:v>75340</c:v>
                </c:pt>
                <c:pt idx="8" formatCode="#,##0">
                  <c:v>91440</c:v>
                </c:pt>
                <c:pt idx="9" formatCode="#,##0">
                  <c:v>129680</c:v>
                </c:pt>
                <c:pt idx="10" formatCode="#,##0">
                  <c:v>153700</c:v>
                </c:pt>
                <c:pt idx="11" formatCode="#,##0">
                  <c:v>185280</c:v>
                </c:pt>
                <c:pt idx="12" formatCode="#,##0">
                  <c:v>338870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46E-4F27-A38E-6DA356F91DE8}"/>
            </c:ext>
          </c:extLst>
        </c:ser>
        <c:ser>
          <c:idx val="3"/>
          <c:order val="3"/>
          <c:tx>
            <c:strRef>
              <c:f>Sheet1!$A$6</c:f>
              <c:strCache>
                <c:ptCount val="1"/>
                <c:pt idx="0">
                  <c:v>Other</c:v>
                </c:pt>
              </c:strCache>
            </c:strRef>
          </c:tx>
          <c:spPr>
            <a:solidFill>
              <a:schemeClr val="accent4"/>
            </a:solidFill>
            <a:ln>
              <a:noFill/>
            </a:ln>
            <a:effectLst/>
          </c:spPr>
          <c:invertIfNegative val="0"/>
          <c:cat>
            <c:strRef>
              <c:f>Sheet1!$B$2:$N$2</c:f>
              <c:strCache>
                <c:ptCount val="13"/>
                <c:pt idx="0">
                  <c:v>2008/09</c:v>
                </c:pt>
                <c:pt idx="1">
                  <c:v>2009/10</c:v>
                </c:pt>
                <c:pt idx="2">
                  <c:v>2010/11</c:v>
                </c:pt>
                <c:pt idx="3">
                  <c:v>2011/12 </c:v>
                </c:pt>
                <c:pt idx="4">
                  <c:v>2012/13</c:v>
                </c:pt>
                <c:pt idx="5">
                  <c:v>2013/14</c:v>
                </c:pt>
                <c:pt idx="6">
                  <c:v>2014/15</c:v>
                </c:pt>
                <c:pt idx="7">
                  <c:v>2015/16</c:v>
                </c:pt>
                <c:pt idx="8">
                  <c:v>2016/17</c:v>
                </c:pt>
                <c:pt idx="9">
                  <c:v>2017/18</c:v>
                </c:pt>
                <c:pt idx="10">
                  <c:v>2018/19</c:v>
                </c:pt>
                <c:pt idx="11">
                  <c:v>2019/20</c:v>
                </c:pt>
                <c:pt idx="12">
                  <c:v>2020/21</c:v>
                </c:pt>
              </c:strCache>
            </c:strRef>
          </c:cat>
          <c:val>
            <c:numRef>
              <c:f>Sheet1!$B$6:$N$6</c:f>
              <c:numCache>
                <c:formatCode>#,##0</c:formatCode>
                <c:ptCount val="13"/>
                <c:pt idx="0">
                  <c:v>22580</c:v>
                </c:pt>
                <c:pt idx="1">
                  <c:v>27416</c:v>
                </c:pt>
                <c:pt idx="2">
                  <c:v>22860</c:v>
                </c:pt>
                <c:pt idx="3">
                  <c:v>7650</c:v>
                </c:pt>
                <c:pt idx="4">
                  <c:v>3580</c:v>
                </c:pt>
                <c:pt idx="5">
                  <c:v>5650</c:v>
                </c:pt>
                <c:pt idx="6">
                  <c:v>6040</c:v>
                </c:pt>
                <c:pt idx="7">
                  <c:v>6060</c:v>
                </c:pt>
                <c:pt idx="8">
                  <c:v>6418</c:v>
                </c:pt>
                <c:pt idx="9">
                  <c:v>13130</c:v>
                </c:pt>
                <c:pt idx="10">
                  <c:v>15450</c:v>
                </c:pt>
                <c:pt idx="11">
                  <c:v>17537</c:v>
                </c:pt>
                <c:pt idx="12">
                  <c:v>17537</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E-4F27-A38E-6DA356F91DE8}"/>
            </c:ext>
          </c:extLst>
        </c:ser>
        <c:dLbls>
          <c:showLegendKey val="0"/>
          <c:showVal val="0"/>
          <c:showCatName val="0"/>
          <c:showSerName val="0"/>
          <c:showPercent val="0"/>
          <c:showBubbleSize val="0"/>
        </c:dLbls>
        <c:gapWidth val="150"/>
        <c:overlap val="100"/>
        <c:axId val="493656624"/>
        <c:axId val="493657264"/>
      </c:barChart>
      <c:catAx>
        <c:axId val="49365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657264"/>
        <c:crosses val="autoZero"/>
        <c:auto val="1"/>
        <c:lblAlgn val="ctr"/>
        <c:lblOffset val="100"/>
        <c:noMultiLvlLbl val="0"/>
      </c:catAx>
      <c:valAx>
        <c:axId val="493657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656624"/>
        <c:crosses val="autoZero"/>
        <c:crossBetween val="between"/>
      </c:valAx>
      <c:spPr>
        <a:noFill/>
        <a:ln w="381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rgbClr val="4CC9E9">
          <a:lumMod val="60000"/>
          <a:lumOff val="40000"/>
        </a:srgb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8A747-3467-4202-9DDA-23B85E0C828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101506DA-11E5-4354-AB79-6AF2F2372472}">
      <dgm:prSet/>
      <dgm:spPr>
        <a:solidFill>
          <a:schemeClr val="tx2"/>
        </a:solidFill>
      </dgm:spPr>
      <dgm:t>
        <a:bodyPr/>
        <a:lstStyle/>
        <a:p>
          <a:r>
            <a:rPr lang="en-GB" b="1" dirty="0">
              <a:latin typeface="Calibri" panose="020F0502020204030204" pitchFamily="34" charset="0"/>
              <a:cs typeface="Calibri" panose="020F0502020204030204" pitchFamily="34" charset="0"/>
            </a:rPr>
            <a:t>Key Recommendations for policy makers</a:t>
          </a:r>
          <a:endParaRPr lang="en-GB" baseline="30000" dirty="0">
            <a:latin typeface="Calibri" panose="020F0502020204030204" pitchFamily="34" charset="0"/>
            <a:cs typeface="Calibri" panose="020F0502020204030204" pitchFamily="34" charset="0"/>
          </a:endParaRPr>
        </a:p>
      </dgm:t>
    </dgm:pt>
    <dgm:pt modelId="{B01E5318-CEF2-4FC8-8BA1-2BE3AA955553}" type="parTrans" cxnId="{F924A61E-1E05-4BE9-9C46-6FA9052072DB}">
      <dgm:prSet/>
      <dgm:spPr/>
      <dgm:t>
        <a:bodyPr/>
        <a:lstStyle/>
        <a:p>
          <a:endParaRPr lang="en-GB">
            <a:latin typeface="Calibri" panose="020F0502020204030204" pitchFamily="34" charset="0"/>
            <a:cs typeface="Calibri" panose="020F0502020204030204" pitchFamily="34" charset="0"/>
          </a:endParaRPr>
        </a:p>
      </dgm:t>
    </dgm:pt>
    <dgm:pt modelId="{1897781A-04DD-4A9A-B2E2-C4B179E9E7EA}" type="sibTrans" cxnId="{F924A61E-1E05-4BE9-9C46-6FA9052072DB}">
      <dgm:prSet/>
      <dgm:spPr/>
      <dgm:t>
        <a:bodyPr/>
        <a:lstStyle/>
        <a:p>
          <a:endParaRPr lang="en-GB">
            <a:latin typeface="Calibri" panose="020F0502020204030204" pitchFamily="34" charset="0"/>
            <a:cs typeface="Calibri" panose="020F0502020204030204" pitchFamily="34" charset="0"/>
          </a:endParaRPr>
        </a:p>
      </dgm:t>
    </dgm:pt>
    <dgm:pt modelId="{196FDDA8-4E70-483C-BD59-D5B80EFF045B}">
      <dgm:prSet/>
      <dgm:spPr/>
      <dgm:t>
        <a:bodyPr/>
        <a:lstStyle/>
        <a:p>
          <a:r>
            <a:rPr lang="en-GB" dirty="0">
              <a:latin typeface="Calibri" panose="020F0502020204030204" pitchFamily="34" charset="0"/>
              <a:cs typeface="Calibri" panose="020F0502020204030204" pitchFamily="34" charset="0"/>
            </a:rPr>
            <a:t>Develop </a:t>
          </a:r>
          <a:r>
            <a:rPr lang="en-GB" b="1" dirty="0">
              <a:latin typeface="Calibri" panose="020F0502020204030204" pitchFamily="34" charset="0"/>
              <a:cs typeface="Calibri" panose="020F0502020204030204" pitchFamily="34" charset="0"/>
            </a:rPr>
            <a:t>formal vaccination schedules </a:t>
          </a:r>
          <a:r>
            <a:rPr lang="en-GB" dirty="0">
              <a:latin typeface="Calibri" panose="020F0502020204030204" pitchFamily="34" charset="0"/>
              <a:cs typeface="Calibri" panose="020F0502020204030204" pitchFamily="34" charset="0"/>
            </a:rPr>
            <a:t>that support life-course immunisation</a:t>
          </a:r>
        </a:p>
      </dgm:t>
    </dgm:pt>
    <dgm:pt modelId="{C9FE9A56-E7E6-4637-AF53-F5B237974B2A}" type="parTrans" cxnId="{C7901661-3506-4220-8F3A-6D3C89704E9D}">
      <dgm:prSet/>
      <dgm:spPr/>
      <dgm:t>
        <a:bodyPr/>
        <a:lstStyle/>
        <a:p>
          <a:endParaRPr lang="en-GB">
            <a:latin typeface="Calibri" panose="020F0502020204030204" pitchFamily="34" charset="0"/>
            <a:cs typeface="Calibri" panose="020F0502020204030204" pitchFamily="34" charset="0"/>
          </a:endParaRPr>
        </a:p>
      </dgm:t>
    </dgm:pt>
    <dgm:pt modelId="{DC984A92-5B31-4017-BE6E-1971F9242996}" type="sibTrans" cxnId="{C7901661-3506-4220-8F3A-6D3C89704E9D}">
      <dgm:prSet/>
      <dgm:spPr/>
      <dgm:t>
        <a:bodyPr/>
        <a:lstStyle/>
        <a:p>
          <a:endParaRPr lang="en-GB">
            <a:latin typeface="Calibri" panose="020F0502020204030204" pitchFamily="34" charset="0"/>
            <a:cs typeface="Calibri" panose="020F0502020204030204" pitchFamily="34" charset="0"/>
          </a:endParaRPr>
        </a:p>
      </dgm:t>
    </dgm:pt>
    <dgm:pt modelId="{3B92548A-B2DE-4555-A82E-53B6E729D265}">
      <dgm:prSet/>
      <dgm:spPr/>
      <dgm:t>
        <a:bodyPr/>
        <a:lstStyle/>
        <a:p>
          <a:r>
            <a:rPr lang="en-GB" dirty="0">
              <a:latin typeface="Calibri" panose="020F0502020204030204" pitchFamily="34" charset="0"/>
              <a:cs typeface="Calibri" panose="020F0502020204030204" pitchFamily="34" charset="0"/>
            </a:rPr>
            <a:t>Recognise, enable and fully </a:t>
          </a:r>
          <a:r>
            <a:rPr lang="en-GB" b="1" dirty="0">
              <a:latin typeface="Calibri" panose="020F0502020204030204" pitchFamily="34" charset="0"/>
              <a:cs typeface="Calibri" panose="020F0502020204030204" pitchFamily="34" charset="0"/>
            </a:rPr>
            <a:t>harness the potential and convenience of community and hospital pharmacies</a:t>
          </a:r>
        </a:p>
      </dgm:t>
    </dgm:pt>
    <dgm:pt modelId="{ECE79C05-23F4-4FC3-AFC7-BF4B64552563}" type="parTrans" cxnId="{A30BEE7A-23C3-4FA7-9607-6BE85220DC37}">
      <dgm:prSet/>
      <dgm:spPr/>
      <dgm:t>
        <a:bodyPr/>
        <a:lstStyle/>
        <a:p>
          <a:endParaRPr lang="en-GB">
            <a:latin typeface="Calibri" panose="020F0502020204030204" pitchFamily="34" charset="0"/>
            <a:cs typeface="Calibri" panose="020F0502020204030204" pitchFamily="34" charset="0"/>
          </a:endParaRPr>
        </a:p>
      </dgm:t>
    </dgm:pt>
    <dgm:pt modelId="{C5F9696A-CB22-4EBA-B82B-E23FF534CEEB}" type="sibTrans" cxnId="{A30BEE7A-23C3-4FA7-9607-6BE85220DC37}">
      <dgm:prSet/>
      <dgm:spPr/>
      <dgm:t>
        <a:bodyPr/>
        <a:lstStyle/>
        <a:p>
          <a:endParaRPr lang="en-GB">
            <a:latin typeface="Calibri" panose="020F0502020204030204" pitchFamily="34" charset="0"/>
            <a:cs typeface="Calibri" panose="020F0502020204030204" pitchFamily="34" charset="0"/>
          </a:endParaRPr>
        </a:p>
      </dgm:t>
    </dgm:pt>
    <dgm:pt modelId="{BCC941F1-B118-441F-AAC6-7B9FAEDC8275}">
      <dgm:prSet/>
      <dgm:spPr/>
      <dgm:t>
        <a:bodyPr/>
        <a:lstStyle/>
        <a:p>
          <a:r>
            <a:rPr lang="en-GB">
              <a:latin typeface="Calibri" panose="020F0502020204030204" pitchFamily="34" charset="0"/>
              <a:cs typeface="Calibri" panose="020F0502020204030204" pitchFamily="34" charset="0"/>
            </a:rPr>
            <a:t>Develop </a:t>
          </a:r>
          <a:r>
            <a:rPr lang="en-GB" b="1">
              <a:latin typeface="Calibri" panose="020F0502020204030204" pitchFamily="34" charset="0"/>
              <a:cs typeface="Calibri" panose="020F0502020204030204" pitchFamily="34" charset="0"/>
            </a:rPr>
            <a:t>country appropriate policies </a:t>
          </a:r>
          <a:r>
            <a:rPr lang="en-GB">
              <a:latin typeface="Calibri" panose="020F0502020204030204" pitchFamily="34" charset="0"/>
              <a:cs typeface="Calibri" panose="020F0502020204030204" pitchFamily="34" charset="0"/>
            </a:rPr>
            <a:t>and </a:t>
          </a:r>
          <a:r>
            <a:rPr lang="en-GB" b="1">
              <a:latin typeface="Calibri" panose="020F0502020204030204" pitchFamily="34" charset="0"/>
              <a:cs typeface="Calibri" panose="020F0502020204030204" pitchFamily="34" charset="0"/>
            </a:rPr>
            <a:t>remove regulatory barriers</a:t>
          </a:r>
        </a:p>
      </dgm:t>
    </dgm:pt>
    <dgm:pt modelId="{916408FA-EBC8-4F44-8856-A3440801E858}" type="parTrans" cxnId="{80F9D6A3-15A2-48E4-B34A-AF17CE4DD2D6}">
      <dgm:prSet/>
      <dgm:spPr/>
      <dgm:t>
        <a:bodyPr/>
        <a:lstStyle/>
        <a:p>
          <a:endParaRPr lang="en-GB">
            <a:latin typeface="Calibri" panose="020F0502020204030204" pitchFamily="34" charset="0"/>
            <a:cs typeface="Calibri" panose="020F0502020204030204" pitchFamily="34" charset="0"/>
          </a:endParaRPr>
        </a:p>
      </dgm:t>
    </dgm:pt>
    <dgm:pt modelId="{CCED08D2-11A3-46F9-94AA-F71A9412E3C9}" type="sibTrans" cxnId="{80F9D6A3-15A2-48E4-B34A-AF17CE4DD2D6}">
      <dgm:prSet/>
      <dgm:spPr/>
      <dgm:t>
        <a:bodyPr/>
        <a:lstStyle/>
        <a:p>
          <a:endParaRPr lang="en-GB">
            <a:latin typeface="Calibri" panose="020F0502020204030204" pitchFamily="34" charset="0"/>
            <a:cs typeface="Calibri" panose="020F0502020204030204" pitchFamily="34" charset="0"/>
          </a:endParaRPr>
        </a:p>
      </dgm:t>
    </dgm:pt>
    <dgm:pt modelId="{1BAD734F-B7C8-4E63-9E0E-9FEB36D544AF}">
      <dgm:prSet/>
      <dgm:spPr/>
      <dgm:t>
        <a:bodyPr/>
        <a:lstStyle/>
        <a:p>
          <a:r>
            <a:rPr lang="en-GB" dirty="0">
              <a:latin typeface="Calibri" panose="020F0502020204030204" pitchFamily="34" charset="0"/>
              <a:cs typeface="Calibri" panose="020F0502020204030204" pitchFamily="34" charset="0"/>
            </a:rPr>
            <a:t>Adopt </a:t>
          </a:r>
          <a:r>
            <a:rPr lang="en-GB" b="1" dirty="0">
              <a:latin typeface="Calibri" panose="020F0502020204030204" pitchFamily="34" charset="0"/>
              <a:cs typeface="Calibri" panose="020F0502020204030204" pitchFamily="34" charset="0"/>
            </a:rPr>
            <a:t>new vaccination policies</a:t>
          </a:r>
          <a:r>
            <a:rPr lang="en-GB" dirty="0">
              <a:latin typeface="Calibri" panose="020F0502020204030204" pitchFamily="34" charset="0"/>
              <a:cs typeface="Calibri" panose="020F0502020204030204" pitchFamily="34" charset="0"/>
            </a:rPr>
            <a:t> which will authorise and empower pharmacists to administer and prescribe vaccines</a:t>
          </a:r>
        </a:p>
      </dgm:t>
    </dgm:pt>
    <dgm:pt modelId="{440780F7-AD91-46DA-ACA0-7A7B3A8E5D81}" type="parTrans" cxnId="{0948440A-85ED-4C5D-9EE1-0C8747BAA529}">
      <dgm:prSet/>
      <dgm:spPr/>
      <dgm:t>
        <a:bodyPr/>
        <a:lstStyle/>
        <a:p>
          <a:endParaRPr lang="en-GB">
            <a:latin typeface="Calibri" panose="020F0502020204030204" pitchFamily="34" charset="0"/>
            <a:cs typeface="Calibri" panose="020F0502020204030204" pitchFamily="34" charset="0"/>
          </a:endParaRPr>
        </a:p>
      </dgm:t>
    </dgm:pt>
    <dgm:pt modelId="{F073D538-1D15-46FF-B24C-0692064CB05D}" type="sibTrans" cxnId="{0948440A-85ED-4C5D-9EE1-0C8747BAA529}">
      <dgm:prSet/>
      <dgm:spPr/>
      <dgm:t>
        <a:bodyPr/>
        <a:lstStyle/>
        <a:p>
          <a:endParaRPr lang="en-GB">
            <a:latin typeface="Calibri" panose="020F0502020204030204" pitchFamily="34" charset="0"/>
            <a:cs typeface="Calibri" panose="020F0502020204030204" pitchFamily="34" charset="0"/>
          </a:endParaRPr>
        </a:p>
      </dgm:t>
    </dgm:pt>
    <dgm:pt modelId="{0EBAE1B5-66D1-40FA-A73D-9F1472CE3D53}">
      <dgm:prSet/>
      <dgm:spPr/>
      <dgm:t>
        <a:bodyPr/>
        <a:lstStyle/>
        <a:p>
          <a:r>
            <a:rPr lang="en-GB" dirty="0">
              <a:latin typeface="Calibri" panose="020F0502020204030204" pitchFamily="34" charset="0"/>
              <a:cs typeface="Calibri" panose="020F0502020204030204" pitchFamily="34" charset="0"/>
            </a:rPr>
            <a:t>Develop </a:t>
          </a:r>
          <a:r>
            <a:rPr lang="en-GB" b="1" dirty="0">
              <a:latin typeface="Calibri" panose="020F0502020204030204" pitchFamily="34" charset="0"/>
              <a:cs typeface="Calibri" panose="020F0502020204030204" pitchFamily="34" charset="0"/>
            </a:rPr>
            <a:t>appropriate remuneration models</a:t>
          </a:r>
          <a:r>
            <a:rPr lang="en-GB" dirty="0">
              <a:latin typeface="Calibri" panose="020F0502020204030204" pitchFamily="34" charset="0"/>
              <a:cs typeface="Calibri" panose="020F0502020204030204" pitchFamily="34" charset="0"/>
            </a:rPr>
            <a:t> for pharmacies to deliver sustainable life-course vaccination services within the private and public sector</a:t>
          </a:r>
        </a:p>
      </dgm:t>
    </dgm:pt>
    <dgm:pt modelId="{37DF7325-4C69-49A4-82EF-8371836EA1B9}" type="parTrans" cxnId="{98B3FD09-4151-4813-BAD6-DC91B15775D1}">
      <dgm:prSet/>
      <dgm:spPr/>
      <dgm:t>
        <a:bodyPr/>
        <a:lstStyle/>
        <a:p>
          <a:endParaRPr lang="en-GB">
            <a:latin typeface="Calibri" panose="020F0502020204030204" pitchFamily="34" charset="0"/>
            <a:cs typeface="Calibri" panose="020F0502020204030204" pitchFamily="34" charset="0"/>
          </a:endParaRPr>
        </a:p>
      </dgm:t>
    </dgm:pt>
    <dgm:pt modelId="{784D3861-8947-40B4-A228-FD6769142ABD}" type="sibTrans" cxnId="{98B3FD09-4151-4813-BAD6-DC91B15775D1}">
      <dgm:prSet/>
      <dgm:spPr/>
      <dgm:t>
        <a:bodyPr/>
        <a:lstStyle/>
        <a:p>
          <a:endParaRPr lang="en-GB">
            <a:latin typeface="Calibri" panose="020F0502020204030204" pitchFamily="34" charset="0"/>
            <a:cs typeface="Calibri" panose="020F0502020204030204" pitchFamily="34" charset="0"/>
          </a:endParaRPr>
        </a:p>
      </dgm:t>
    </dgm:pt>
    <dgm:pt modelId="{10D83586-4B24-4A74-81A4-EB249550BDBD}">
      <dgm:prSet/>
      <dgm:spPr/>
      <dgm:t>
        <a:bodyPr/>
        <a:lstStyle/>
        <a:p>
          <a:r>
            <a:rPr lang="en-GB" dirty="0">
              <a:latin typeface="Calibri" panose="020F0502020204030204" pitchFamily="34" charset="0"/>
              <a:cs typeface="Calibri" panose="020F0502020204030204" pitchFamily="34" charset="0"/>
            </a:rPr>
            <a:t>Ensure health system </a:t>
          </a:r>
          <a:r>
            <a:rPr lang="en-GB" b="0" dirty="0">
              <a:latin typeface="Calibri" panose="020F0502020204030204" pitchFamily="34" charset="0"/>
              <a:cs typeface="Calibri" panose="020F0502020204030204" pitchFamily="34" charset="0"/>
            </a:rPr>
            <a:t>preparedness and </a:t>
          </a:r>
          <a:r>
            <a:rPr lang="en-GB" b="1" dirty="0">
              <a:latin typeface="Calibri" panose="020F0502020204030204" pitchFamily="34" charset="0"/>
              <a:cs typeface="Calibri" panose="020F0502020204030204" pitchFamily="34" charset="0"/>
            </a:rPr>
            <a:t>readiness for mass immunisation</a:t>
          </a:r>
        </a:p>
      </dgm:t>
    </dgm:pt>
    <dgm:pt modelId="{AEB7411B-66FA-47E2-8D19-1B34844E3201}" type="parTrans" cxnId="{8AFE3A35-46AA-4934-A9FF-CEA2790DCE66}">
      <dgm:prSet/>
      <dgm:spPr/>
      <dgm:t>
        <a:bodyPr/>
        <a:lstStyle/>
        <a:p>
          <a:endParaRPr lang="en-GB">
            <a:latin typeface="Calibri" panose="020F0502020204030204" pitchFamily="34" charset="0"/>
            <a:cs typeface="Calibri" panose="020F0502020204030204" pitchFamily="34" charset="0"/>
          </a:endParaRPr>
        </a:p>
      </dgm:t>
    </dgm:pt>
    <dgm:pt modelId="{3D10447F-46BB-4A06-910E-653EC8618D9C}" type="sibTrans" cxnId="{8AFE3A35-46AA-4934-A9FF-CEA2790DCE66}">
      <dgm:prSet/>
      <dgm:spPr/>
      <dgm:t>
        <a:bodyPr/>
        <a:lstStyle/>
        <a:p>
          <a:endParaRPr lang="en-GB">
            <a:latin typeface="Calibri" panose="020F0502020204030204" pitchFamily="34" charset="0"/>
            <a:cs typeface="Calibri" panose="020F0502020204030204" pitchFamily="34" charset="0"/>
          </a:endParaRPr>
        </a:p>
      </dgm:t>
    </dgm:pt>
    <dgm:pt modelId="{36D93C4F-5E83-43F4-8A71-84499E8A3B2D}">
      <dgm:prSet/>
      <dgm:spPr/>
      <dgm:t>
        <a:bodyPr/>
        <a:lstStyle/>
        <a:p>
          <a:r>
            <a:rPr lang="en-GB" b="1" dirty="0">
              <a:latin typeface="Calibri" panose="020F0502020204030204" pitchFamily="34" charset="0"/>
              <a:cs typeface="Calibri" panose="020F0502020204030204" pitchFamily="34" charset="0"/>
            </a:rPr>
            <a:t>Include pharmacists </a:t>
          </a:r>
          <a:r>
            <a:rPr lang="en-GB" dirty="0">
              <a:latin typeface="Calibri" panose="020F0502020204030204" pitchFamily="34" charset="0"/>
              <a:cs typeface="Calibri" panose="020F0502020204030204" pitchFamily="34" charset="0"/>
            </a:rPr>
            <a:t>and other pharmacy workforce </a:t>
          </a:r>
          <a:r>
            <a:rPr lang="en-GB" b="1" dirty="0">
              <a:latin typeface="Calibri" panose="020F0502020204030204" pitchFamily="34" charset="0"/>
              <a:cs typeface="Calibri" panose="020F0502020204030204" pitchFamily="34" charset="0"/>
            </a:rPr>
            <a:t>in emergency preparedness and response plans as frontline health workers</a:t>
          </a:r>
        </a:p>
      </dgm:t>
    </dgm:pt>
    <dgm:pt modelId="{E1AF5AE9-E8BC-4160-B7E8-5B66457E4108}" type="parTrans" cxnId="{8587985E-F5CC-401D-8114-A7A23F5CACF5}">
      <dgm:prSet/>
      <dgm:spPr/>
      <dgm:t>
        <a:bodyPr/>
        <a:lstStyle/>
        <a:p>
          <a:endParaRPr lang="en-GB">
            <a:latin typeface="Calibri" panose="020F0502020204030204" pitchFamily="34" charset="0"/>
            <a:cs typeface="Calibri" panose="020F0502020204030204" pitchFamily="34" charset="0"/>
          </a:endParaRPr>
        </a:p>
      </dgm:t>
    </dgm:pt>
    <dgm:pt modelId="{67BF26F2-3B4E-4C88-8FF7-346D1A52C86F}" type="sibTrans" cxnId="{8587985E-F5CC-401D-8114-A7A23F5CACF5}">
      <dgm:prSet/>
      <dgm:spPr/>
      <dgm:t>
        <a:bodyPr/>
        <a:lstStyle/>
        <a:p>
          <a:endParaRPr lang="en-GB">
            <a:latin typeface="Calibri" panose="020F0502020204030204" pitchFamily="34" charset="0"/>
            <a:cs typeface="Calibri" panose="020F0502020204030204" pitchFamily="34" charset="0"/>
          </a:endParaRPr>
        </a:p>
      </dgm:t>
    </dgm:pt>
    <dgm:pt modelId="{B11E502F-F849-41F8-8F62-8A5E70486098}">
      <dgm:prSet/>
      <dgm:spPr/>
      <dgm:t>
        <a:bodyPr/>
        <a:lstStyle/>
        <a:p>
          <a:r>
            <a:rPr lang="en-GB" dirty="0">
              <a:latin typeface="Calibri" panose="020F0502020204030204" pitchFamily="34" charset="0"/>
              <a:cs typeface="Calibri" panose="020F0502020204030204" pitchFamily="34" charset="0"/>
            </a:rPr>
            <a:t>Establish </a:t>
          </a:r>
          <a:r>
            <a:rPr lang="en-GB" b="1" dirty="0">
              <a:latin typeface="Calibri" panose="020F0502020204030204" pitchFamily="34" charset="0"/>
              <a:cs typeface="Calibri" panose="020F0502020204030204" pitchFamily="34" charset="0"/>
            </a:rPr>
            <a:t>effective immunisation information systems </a:t>
          </a:r>
          <a:r>
            <a:rPr lang="en-GB" dirty="0">
              <a:latin typeface="Calibri" panose="020F0502020204030204" pitchFamily="34" charset="0"/>
              <a:cs typeface="Calibri" panose="020F0502020204030204" pitchFamily="34" charset="0"/>
            </a:rPr>
            <a:t>accessible to healthcare professionals</a:t>
          </a:r>
        </a:p>
      </dgm:t>
    </dgm:pt>
    <dgm:pt modelId="{BDAEC948-B1C2-4B68-A730-36F55F6D6D8B}" type="parTrans" cxnId="{9DDCD136-0A5E-478C-92B2-B3966BE586EE}">
      <dgm:prSet/>
      <dgm:spPr/>
      <dgm:t>
        <a:bodyPr/>
        <a:lstStyle/>
        <a:p>
          <a:endParaRPr lang="en-GB">
            <a:latin typeface="Calibri" panose="020F0502020204030204" pitchFamily="34" charset="0"/>
            <a:cs typeface="Calibri" panose="020F0502020204030204" pitchFamily="34" charset="0"/>
          </a:endParaRPr>
        </a:p>
      </dgm:t>
    </dgm:pt>
    <dgm:pt modelId="{4DF1F621-7F90-42E6-9CD0-76D44FEBA493}" type="sibTrans" cxnId="{9DDCD136-0A5E-478C-92B2-B3966BE586EE}">
      <dgm:prSet/>
      <dgm:spPr/>
      <dgm:t>
        <a:bodyPr/>
        <a:lstStyle/>
        <a:p>
          <a:endParaRPr lang="en-GB">
            <a:latin typeface="Calibri" panose="020F0502020204030204" pitchFamily="34" charset="0"/>
            <a:cs typeface="Calibri" panose="020F0502020204030204" pitchFamily="34" charset="0"/>
          </a:endParaRPr>
        </a:p>
      </dgm:t>
    </dgm:pt>
    <dgm:pt modelId="{DD4D4BDE-9065-4FDC-A10D-3D76B478D145}" type="pres">
      <dgm:prSet presAssocID="{CA88A747-3467-4202-9DDA-23B85E0C8285}" presName="linear" presStyleCnt="0">
        <dgm:presLayoutVars>
          <dgm:animLvl val="lvl"/>
          <dgm:resizeHandles val="exact"/>
        </dgm:presLayoutVars>
      </dgm:prSet>
      <dgm:spPr/>
    </dgm:pt>
    <dgm:pt modelId="{50A30EE0-2D47-466E-AA04-5AFD774D44D3}" type="pres">
      <dgm:prSet presAssocID="{101506DA-11E5-4354-AB79-6AF2F2372472}" presName="parentText" presStyleLbl="node1" presStyleIdx="0" presStyleCnt="1" custLinFactNeighborX="2001">
        <dgm:presLayoutVars>
          <dgm:chMax val="0"/>
          <dgm:bulletEnabled val="1"/>
        </dgm:presLayoutVars>
      </dgm:prSet>
      <dgm:spPr/>
    </dgm:pt>
    <dgm:pt modelId="{03E3A65D-2AE7-47B9-AAC3-53C24EB436BD}" type="pres">
      <dgm:prSet presAssocID="{101506DA-11E5-4354-AB79-6AF2F2372472}" presName="childText" presStyleLbl="revTx" presStyleIdx="0" presStyleCnt="1" custLinFactNeighborX="-1281" custLinFactNeighborY="17942">
        <dgm:presLayoutVars>
          <dgm:bulletEnabled val="1"/>
        </dgm:presLayoutVars>
      </dgm:prSet>
      <dgm:spPr/>
    </dgm:pt>
  </dgm:ptLst>
  <dgm:cxnLst>
    <dgm:cxn modelId="{98B3FD09-4151-4813-BAD6-DC91B15775D1}" srcId="{101506DA-11E5-4354-AB79-6AF2F2372472}" destId="{0EBAE1B5-66D1-40FA-A73D-9F1472CE3D53}" srcOrd="4" destOrd="0" parTransId="{37DF7325-4C69-49A4-82EF-8371836EA1B9}" sibTransId="{784D3861-8947-40B4-A228-FD6769142ABD}"/>
    <dgm:cxn modelId="{0948440A-85ED-4C5D-9EE1-0C8747BAA529}" srcId="{101506DA-11E5-4354-AB79-6AF2F2372472}" destId="{1BAD734F-B7C8-4E63-9E0E-9FEB36D544AF}" srcOrd="3" destOrd="0" parTransId="{440780F7-AD91-46DA-ACA0-7A7B3A8E5D81}" sibTransId="{F073D538-1D15-46FF-B24C-0692064CB05D}"/>
    <dgm:cxn modelId="{F924A61E-1E05-4BE9-9C46-6FA9052072DB}" srcId="{CA88A747-3467-4202-9DDA-23B85E0C8285}" destId="{101506DA-11E5-4354-AB79-6AF2F2372472}" srcOrd="0" destOrd="0" parTransId="{B01E5318-CEF2-4FC8-8BA1-2BE3AA955553}" sibTransId="{1897781A-04DD-4A9A-B2E2-C4B179E9E7EA}"/>
    <dgm:cxn modelId="{8AFE3A35-46AA-4934-A9FF-CEA2790DCE66}" srcId="{101506DA-11E5-4354-AB79-6AF2F2372472}" destId="{10D83586-4B24-4A74-81A4-EB249550BDBD}" srcOrd="5" destOrd="0" parTransId="{AEB7411B-66FA-47E2-8D19-1B34844E3201}" sibTransId="{3D10447F-46BB-4A06-910E-653EC8618D9C}"/>
    <dgm:cxn modelId="{9DDCD136-0A5E-478C-92B2-B3966BE586EE}" srcId="{101506DA-11E5-4354-AB79-6AF2F2372472}" destId="{B11E502F-F849-41F8-8F62-8A5E70486098}" srcOrd="7" destOrd="0" parTransId="{BDAEC948-B1C2-4B68-A730-36F55F6D6D8B}" sibTransId="{4DF1F621-7F90-42E6-9CD0-76D44FEBA493}"/>
    <dgm:cxn modelId="{8587985E-F5CC-401D-8114-A7A23F5CACF5}" srcId="{101506DA-11E5-4354-AB79-6AF2F2372472}" destId="{36D93C4F-5E83-43F4-8A71-84499E8A3B2D}" srcOrd="6" destOrd="0" parTransId="{E1AF5AE9-E8BC-4160-B7E8-5B66457E4108}" sibTransId="{67BF26F2-3B4E-4C88-8FF7-346D1A52C86F}"/>
    <dgm:cxn modelId="{C7901661-3506-4220-8F3A-6D3C89704E9D}" srcId="{101506DA-11E5-4354-AB79-6AF2F2372472}" destId="{196FDDA8-4E70-483C-BD59-D5B80EFF045B}" srcOrd="0" destOrd="0" parTransId="{C9FE9A56-E7E6-4637-AF53-F5B237974B2A}" sibTransId="{DC984A92-5B31-4017-BE6E-1971F9242996}"/>
    <dgm:cxn modelId="{432EB643-07C3-4068-A824-EF5BE2F63E4E}" type="presOf" srcId="{BCC941F1-B118-441F-AAC6-7B9FAEDC8275}" destId="{03E3A65D-2AE7-47B9-AAC3-53C24EB436BD}" srcOrd="0" destOrd="2" presId="urn:microsoft.com/office/officeart/2005/8/layout/vList2"/>
    <dgm:cxn modelId="{09EA0444-DAB6-4E93-A1DD-DB69AE89ABA0}" type="presOf" srcId="{B11E502F-F849-41F8-8F62-8A5E70486098}" destId="{03E3A65D-2AE7-47B9-AAC3-53C24EB436BD}" srcOrd="0" destOrd="7" presId="urn:microsoft.com/office/officeart/2005/8/layout/vList2"/>
    <dgm:cxn modelId="{1D840158-BDF2-4F68-A6A5-4DEC1C15E6BB}" type="presOf" srcId="{1BAD734F-B7C8-4E63-9E0E-9FEB36D544AF}" destId="{03E3A65D-2AE7-47B9-AAC3-53C24EB436BD}" srcOrd="0" destOrd="3" presId="urn:microsoft.com/office/officeart/2005/8/layout/vList2"/>
    <dgm:cxn modelId="{A30BEE7A-23C3-4FA7-9607-6BE85220DC37}" srcId="{101506DA-11E5-4354-AB79-6AF2F2372472}" destId="{3B92548A-B2DE-4555-A82E-53B6E729D265}" srcOrd="1" destOrd="0" parTransId="{ECE79C05-23F4-4FC3-AFC7-BF4B64552563}" sibTransId="{C5F9696A-CB22-4EBA-B82B-E23FF534CEEB}"/>
    <dgm:cxn modelId="{1F469B87-DBC4-414E-8485-3B44B0CFEA39}" type="presOf" srcId="{196FDDA8-4E70-483C-BD59-D5B80EFF045B}" destId="{03E3A65D-2AE7-47B9-AAC3-53C24EB436BD}" srcOrd="0" destOrd="0" presId="urn:microsoft.com/office/officeart/2005/8/layout/vList2"/>
    <dgm:cxn modelId="{BC41738F-43D0-49DF-ACB9-FF0075322DDA}" type="presOf" srcId="{101506DA-11E5-4354-AB79-6AF2F2372472}" destId="{50A30EE0-2D47-466E-AA04-5AFD774D44D3}" srcOrd="0" destOrd="0" presId="urn:microsoft.com/office/officeart/2005/8/layout/vList2"/>
    <dgm:cxn modelId="{D0C06994-C17E-4A09-A341-2F77FBEFC02D}" type="presOf" srcId="{CA88A747-3467-4202-9DDA-23B85E0C8285}" destId="{DD4D4BDE-9065-4FDC-A10D-3D76B478D145}" srcOrd="0" destOrd="0" presId="urn:microsoft.com/office/officeart/2005/8/layout/vList2"/>
    <dgm:cxn modelId="{80F9D6A3-15A2-48E4-B34A-AF17CE4DD2D6}" srcId="{101506DA-11E5-4354-AB79-6AF2F2372472}" destId="{BCC941F1-B118-441F-AAC6-7B9FAEDC8275}" srcOrd="2" destOrd="0" parTransId="{916408FA-EBC8-4F44-8856-A3440801E858}" sibTransId="{CCED08D2-11A3-46F9-94AA-F71A9412E3C9}"/>
    <dgm:cxn modelId="{387FD3B6-117B-44F3-A1F0-0E2FE35A6F08}" type="presOf" srcId="{36D93C4F-5E83-43F4-8A71-84499E8A3B2D}" destId="{03E3A65D-2AE7-47B9-AAC3-53C24EB436BD}" srcOrd="0" destOrd="6" presId="urn:microsoft.com/office/officeart/2005/8/layout/vList2"/>
    <dgm:cxn modelId="{EF2CF0D3-FC93-4A26-AC33-AF30B5FFE84C}" type="presOf" srcId="{0EBAE1B5-66D1-40FA-A73D-9F1472CE3D53}" destId="{03E3A65D-2AE7-47B9-AAC3-53C24EB436BD}" srcOrd="0" destOrd="4" presId="urn:microsoft.com/office/officeart/2005/8/layout/vList2"/>
    <dgm:cxn modelId="{ECE50AD8-68B3-4C81-A92E-992295604347}" type="presOf" srcId="{3B92548A-B2DE-4555-A82E-53B6E729D265}" destId="{03E3A65D-2AE7-47B9-AAC3-53C24EB436BD}" srcOrd="0" destOrd="1" presId="urn:microsoft.com/office/officeart/2005/8/layout/vList2"/>
    <dgm:cxn modelId="{530F81FF-8141-456E-B004-2BA45E408C4A}" type="presOf" srcId="{10D83586-4B24-4A74-81A4-EB249550BDBD}" destId="{03E3A65D-2AE7-47B9-AAC3-53C24EB436BD}" srcOrd="0" destOrd="5" presId="urn:microsoft.com/office/officeart/2005/8/layout/vList2"/>
    <dgm:cxn modelId="{E2B4803D-EBD7-4772-A8F8-32E15E18B5CF}" type="presParOf" srcId="{DD4D4BDE-9065-4FDC-A10D-3D76B478D145}" destId="{50A30EE0-2D47-466E-AA04-5AFD774D44D3}" srcOrd="0" destOrd="0" presId="urn:microsoft.com/office/officeart/2005/8/layout/vList2"/>
    <dgm:cxn modelId="{DDA2D73A-728C-4CFB-AB51-CEA403E2236C}" type="presParOf" srcId="{DD4D4BDE-9065-4FDC-A10D-3D76B478D145}" destId="{03E3A65D-2AE7-47B9-AAC3-53C24EB436B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0EE0-2D47-466E-AA04-5AFD774D44D3}">
      <dsp:nvSpPr>
        <dsp:cNvPr id="0" name=""/>
        <dsp:cNvSpPr/>
      </dsp:nvSpPr>
      <dsp:spPr>
        <a:xfrm>
          <a:off x="0" y="194194"/>
          <a:ext cx="7667626" cy="52767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Calibri" panose="020F0502020204030204" pitchFamily="34" charset="0"/>
              <a:cs typeface="Calibri" panose="020F0502020204030204" pitchFamily="34" charset="0"/>
            </a:rPr>
            <a:t>Key Recommendations for policy makers</a:t>
          </a:r>
          <a:endParaRPr lang="en-GB" sz="2200" kern="1200" baseline="30000" dirty="0">
            <a:latin typeface="Calibri" panose="020F0502020204030204" pitchFamily="34" charset="0"/>
            <a:cs typeface="Calibri" panose="020F0502020204030204" pitchFamily="34" charset="0"/>
          </a:endParaRPr>
        </a:p>
      </dsp:txBody>
      <dsp:txXfrm>
        <a:off x="25759" y="219953"/>
        <a:ext cx="7616108" cy="476152"/>
      </dsp:txXfrm>
    </dsp:sp>
    <dsp:sp modelId="{03E3A65D-2AE7-47B9-AAC3-53C24EB436BD}">
      <dsp:nvSpPr>
        <dsp:cNvPr id="0" name=""/>
        <dsp:cNvSpPr/>
      </dsp:nvSpPr>
      <dsp:spPr>
        <a:xfrm>
          <a:off x="0" y="816539"/>
          <a:ext cx="7667626"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4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Develop </a:t>
          </a:r>
          <a:r>
            <a:rPr lang="en-GB" sz="1700" b="1" kern="1200" dirty="0">
              <a:latin typeface="Calibri" panose="020F0502020204030204" pitchFamily="34" charset="0"/>
              <a:cs typeface="Calibri" panose="020F0502020204030204" pitchFamily="34" charset="0"/>
            </a:rPr>
            <a:t>formal vaccination schedules </a:t>
          </a:r>
          <a:r>
            <a:rPr lang="en-GB" sz="1700" kern="1200" dirty="0">
              <a:latin typeface="Calibri" panose="020F0502020204030204" pitchFamily="34" charset="0"/>
              <a:cs typeface="Calibri" panose="020F0502020204030204" pitchFamily="34" charset="0"/>
            </a:rPr>
            <a:t>that support life-course immunisation</a:t>
          </a:r>
        </a:p>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Recognise, enable and fully </a:t>
          </a:r>
          <a:r>
            <a:rPr lang="en-GB" sz="1700" b="1" kern="1200" dirty="0">
              <a:latin typeface="Calibri" panose="020F0502020204030204" pitchFamily="34" charset="0"/>
              <a:cs typeface="Calibri" panose="020F0502020204030204" pitchFamily="34" charset="0"/>
            </a:rPr>
            <a:t>harness the potential and convenience of community and hospital pharmacies</a:t>
          </a:r>
        </a:p>
        <a:p>
          <a:pPr marL="171450" lvl="1" indent="-171450" algn="l" defTabSz="755650">
            <a:lnSpc>
              <a:spcPct val="90000"/>
            </a:lnSpc>
            <a:spcBef>
              <a:spcPct val="0"/>
            </a:spcBef>
            <a:spcAft>
              <a:spcPct val="20000"/>
            </a:spcAft>
            <a:buChar char="•"/>
          </a:pPr>
          <a:r>
            <a:rPr lang="en-GB" sz="1700" kern="1200">
              <a:latin typeface="Calibri" panose="020F0502020204030204" pitchFamily="34" charset="0"/>
              <a:cs typeface="Calibri" panose="020F0502020204030204" pitchFamily="34" charset="0"/>
            </a:rPr>
            <a:t>Develop </a:t>
          </a:r>
          <a:r>
            <a:rPr lang="en-GB" sz="1700" b="1" kern="1200">
              <a:latin typeface="Calibri" panose="020F0502020204030204" pitchFamily="34" charset="0"/>
              <a:cs typeface="Calibri" panose="020F0502020204030204" pitchFamily="34" charset="0"/>
            </a:rPr>
            <a:t>country appropriate policies </a:t>
          </a:r>
          <a:r>
            <a:rPr lang="en-GB" sz="1700" kern="1200">
              <a:latin typeface="Calibri" panose="020F0502020204030204" pitchFamily="34" charset="0"/>
              <a:cs typeface="Calibri" panose="020F0502020204030204" pitchFamily="34" charset="0"/>
            </a:rPr>
            <a:t>and </a:t>
          </a:r>
          <a:r>
            <a:rPr lang="en-GB" sz="1700" b="1" kern="1200">
              <a:latin typeface="Calibri" panose="020F0502020204030204" pitchFamily="34" charset="0"/>
              <a:cs typeface="Calibri" panose="020F0502020204030204" pitchFamily="34" charset="0"/>
            </a:rPr>
            <a:t>remove regulatory barriers</a:t>
          </a:r>
        </a:p>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Adopt </a:t>
          </a:r>
          <a:r>
            <a:rPr lang="en-GB" sz="1700" b="1" kern="1200" dirty="0">
              <a:latin typeface="Calibri" panose="020F0502020204030204" pitchFamily="34" charset="0"/>
              <a:cs typeface="Calibri" panose="020F0502020204030204" pitchFamily="34" charset="0"/>
            </a:rPr>
            <a:t>new vaccination policies</a:t>
          </a:r>
          <a:r>
            <a:rPr lang="en-GB" sz="1700" kern="1200" dirty="0">
              <a:latin typeface="Calibri" panose="020F0502020204030204" pitchFamily="34" charset="0"/>
              <a:cs typeface="Calibri" panose="020F0502020204030204" pitchFamily="34" charset="0"/>
            </a:rPr>
            <a:t> which will authorise and empower pharmacists to administer and prescribe vaccines</a:t>
          </a:r>
        </a:p>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Develop </a:t>
          </a:r>
          <a:r>
            <a:rPr lang="en-GB" sz="1700" b="1" kern="1200" dirty="0">
              <a:latin typeface="Calibri" panose="020F0502020204030204" pitchFamily="34" charset="0"/>
              <a:cs typeface="Calibri" panose="020F0502020204030204" pitchFamily="34" charset="0"/>
            </a:rPr>
            <a:t>appropriate remuneration models</a:t>
          </a:r>
          <a:r>
            <a:rPr lang="en-GB" sz="1700" kern="1200" dirty="0">
              <a:latin typeface="Calibri" panose="020F0502020204030204" pitchFamily="34" charset="0"/>
              <a:cs typeface="Calibri" panose="020F0502020204030204" pitchFamily="34" charset="0"/>
            </a:rPr>
            <a:t> for pharmacies to deliver sustainable life-course vaccination services within the private and public sector</a:t>
          </a:r>
        </a:p>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Ensure health system </a:t>
          </a:r>
          <a:r>
            <a:rPr lang="en-GB" sz="1700" b="0" kern="1200" dirty="0">
              <a:latin typeface="Calibri" panose="020F0502020204030204" pitchFamily="34" charset="0"/>
              <a:cs typeface="Calibri" panose="020F0502020204030204" pitchFamily="34" charset="0"/>
            </a:rPr>
            <a:t>preparedness and </a:t>
          </a:r>
          <a:r>
            <a:rPr lang="en-GB" sz="1700" b="1" kern="1200" dirty="0">
              <a:latin typeface="Calibri" panose="020F0502020204030204" pitchFamily="34" charset="0"/>
              <a:cs typeface="Calibri" panose="020F0502020204030204" pitchFamily="34" charset="0"/>
            </a:rPr>
            <a:t>readiness for mass immunisation</a:t>
          </a:r>
        </a:p>
        <a:p>
          <a:pPr marL="171450" lvl="1" indent="-171450" algn="l" defTabSz="755650">
            <a:lnSpc>
              <a:spcPct val="90000"/>
            </a:lnSpc>
            <a:spcBef>
              <a:spcPct val="0"/>
            </a:spcBef>
            <a:spcAft>
              <a:spcPct val="20000"/>
            </a:spcAft>
            <a:buChar char="•"/>
          </a:pPr>
          <a:r>
            <a:rPr lang="en-GB" sz="1700" b="1" kern="1200" dirty="0">
              <a:latin typeface="Calibri" panose="020F0502020204030204" pitchFamily="34" charset="0"/>
              <a:cs typeface="Calibri" panose="020F0502020204030204" pitchFamily="34" charset="0"/>
            </a:rPr>
            <a:t>Include pharmacists </a:t>
          </a:r>
          <a:r>
            <a:rPr lang="en-GB" sz="1700" kern="1200" dirty="0">
              <a:latin typeface="Calibri" panose="020F0502020204030204" pitchFamily="34" charset="0"/>
              <a:cs typeface="Calibri" panose="020F0502020204030204" pitchFamily="34" charset="0"/>
            </a:rPr>
            <a:t>and other pharmacy workforce </a:t>
          </a:r>
          <a:r>
            <a:rPr lang="en-GB" sz="1700" b="1" kern="1200" dirty="0">
              <a:latin typeface="Calibri" panose="020F0502020204030204" pitchFamily="34" charset="0"/>
              <a:cs typeface="Calibri" panose="020F0502020204030204" pitchFamily="34" charset="0"/>
            </a:rPr>
            <a:t>in emergency preparedness and response plans as frontline health workers</a:t>
          </a:r>
        </a:p>
        <a:p>
          <a:pPr marL="171450" lvl="1" indent="-171450" algn="l" defTabSz="755650">
            <a:lnSpc>
              <a:spcPct val="90000"/>
            </a:lnSpc>
            <a:spcBef>
              <a:spcPct val="0"/>
            </a:spcBef>
            <a:spcAft>
              <a:spcPct val="20000"/>
            </a:spcAft>
            <a:buChar char="•"/>
          </a:pPr>
          <a:r>
            <a:rPr lang="en-GB" sz="1700" kern="1200" dirty="0">
              <a:latin typeface="Calibri" panose="020F0502020204030204" pitchFamily="34" charset="0"/>
              <a:cs typeface="Calibri" panose="020F0502020204030204" pitchFamily="34" charset="0"/>
            </a:rPr>
            <a:t>Establish </a:t>
          </a:r>
          <a:r>
            <a:rPr lang="en-GB" sz="1700" b="1" kern="1200" dirty="0">
              <a:latin typeface="Calibri" panose="020F0502020204030204" pitchFamily="34" charset="0"/>
              <a:cs typeface="Calibri" panose="020F0502020204030204" pitchFamily="34" charset="0"/>
            </a:rPr>
            <a:t>effective immunisation information systems </a:t>
          </a:r>
          <a:r>
            <a:rPr lang="en-GB" sz="1700" kern="1200" dirty="0">
              <a:latin typeface="Calibri" panose="020F0502020204030204" pitchFamily="34" charset="0"/>
              <a:cs typeface="Calibri" panose="020F0502020204030204" pitchFamily="34" charset="0"/>
            </a:rPr>
            <a:t>accessible to healthcare professionals</a:t>
          </a:r>
        </a:p>
      </dsp:txBody>
      <dsp:txXfrm>
        <a:off x="0" y="816539"/>
        <a:ext cx="7667626"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FAE6C-AC4E-4701-B4C0-C7E14DBDA232}" type="datetimeFigureOut">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13554-8B98-454A-A9E6-E5659CF58EC5}" type="slidenum">
              <a:t>‹#›</a:t>
            </a:fld>
            <a:endParaRPr lang="en-US"/>
          </a:p>
        </p:txBody>
      </p:sp>
    </p:spTree>
    <p:extLst>
      <p:ext uri="{BB962C8B-B14F-4D97-AF65-F5344CB8AC3E}">
        <p14:creationId xmlns:p14="http://schemas.microsoft.com/office/powerpoint/2010/main" val="254019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ip.org/publications?publicationCategory=25&amp;publicationYear=&amp;publicationKeywor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90478">
              <a:defRPr/>
            </a:pPr>
            <a:fld id="{03C649C2-9313-43AB-8FE0-6DA34F3C3FD8}" type="slidenum">
              <a:rPr lang="en-GB">
                <a:solidFill>
                  <a:prstClr val="black"/>
                </a:solidFill>
                <a:latin typeface="Calibri" panose="020F0502020204030204"/>
              </a:rPr>
              <a:pPr defTabSz="990478">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12502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Our vaccination work spans more than a decade, marked in 2011 with the joint WHO-FIP Good Pharmacy Practice guidelines, where the administration of medicines, vaccines and other injectables is defined as a key role of pharmacists. Prior to that, FIP focused on observing and understanding vaccination trends through our member organisations. The 2011 milestone report was followed by a number of other key global reports, toolkits as well as a 2018 Summit on advocating for pharmacist’ role in immunisation.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57788998-8F64-416E-9E45-5AEB5A010284}" type="slidenum">
              <a:rPr lang="en-US"/>
              <a:t>14</a:t>
            </a:fld>
            <a:endParaRPr lang="en-US"/>
          </a:p>
        </p:txBody>
      </p:sp>
    </p:spTree>
    <p:extLst>
      <p:ext uri="{BB962C8B-B14F-4D97-AF65-F5344CB8AC3E}">
        <p14:creationId xmlns:p14="http://schemas.microsoft.com/office/powerpoint/2010/main" val="340510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2020 saw the launch of the FIP Development Goals, including Goal 16 “Communicable diseases” which further cements the role of pharmacists in disease prevention. That year also saw the launch of global reports, calls to action, and advocacy tools to support our members worldwide. In the same year, FIP launched the first digital programme “Transforming Vaccinations Globally and Regionally” that addressed the essential role pharmacists play in saving the lives of millions through the provision of vaccines. This programme built on the decade of work FIP had led in vaccinations, but with a particular urgency given the pandemic we found ourselves in.  </a:t>
            </a:r>
            <a:endParaRPr lang="en-GB" sz="1800" dirty="0">
              <a:cs typeface="Calibri"/>
            </a:endParaRPr>
          </a:p>
        </p:txBody>
      </p:sp>
      <p:sp>
        <p:nvSpPr>
          <p:cNvPr id="4" name="Slide Number Placeholder 3"/>
          <p:cNvSpPr>
            <a:spLocks noGrp="1"/>
          </p:cNvSpPr>
          <p:nvPr>
            <p:ph type="sldNum" sz="quarter" idx="5"/>
          </p:nvPr>
        </p:nvSpPr>
        <p:spPr/>
        <p:txBody>
          <a:bodyPr/>
          <a:lstStyle/>
          <a:p>
            <a:fld id="{57788998-8F64-416E-9E45-5AEB5A010284}" type="slidenum">
              <a:rPr lang="en-US"/>
              <a:t>15</a:t>
            </a:fld>
            <a:endParaRPr lang="en-US"/>
          </a:p>
        </p:txBody>
      </p:sp>
    </p:spTree>
    <p:extLst>
      <p:ext uri="{BB962C8B-B14F-4D97-AF65-F5344CB8AC3E}">
        <p14:creationId xmlns:p14="http://schemas.microsoft.com/office/powerpoint/2010/main" val="12377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2021,  FIP also published several other publications including toolkits and handbooks to support pharmacists and pharmacy-based vaccination. In addition, FIP launched the second digital programme ‘Transforming Vaccination Globally and Regionally’ that included a series of digital events, a commitment, a collection on transforming vaccination through pharmacy, as well as a call to action to transform vaccination. </a:t>
            </a:r>
          </a:p>
        </p:txBody>
      </p:sp>
      <p:sp>
        <p:nvSpPr>
          <p:cNvPr id="4" name="Slide Number Placeholder 3"/>
          <p:cNvSpPr>
            <a:spLocks noGrp="1"/>
          </p:cNvSpPr>
          <p:nvPr>
            <p:ph type="sldNum" sz="quarter" idx="5"/>
          </p:nvPr>
        </p:nvSpPr>
        <p:spPr/>
        <p:txBody>
          <a:bodyPr/>
          <a:lstStyle/>
          <a:p>
            <a:fld id="{22E13554-8B98-454A-A9E6-E5659CF58EC5}" type="slidenum">
              <a:rPr lang="en-GB" smtClean="0"/>
              <a:t>16</a:t>
            </a:fld>
            <a:endParaRPr lang="en-GB"/>
          </a:p>
        </p:txBody>
      </p:sp>
    </p:spTree>
    <p:extLst>
      <p:ext uri="{BB962C8B-B14F-4D97-AF65-F5344CB8AC3E}">
        <p14:creationId xmlns:p14="http://schemas.microsoft.com/office/powerpoint/2010/main" val="50502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2022, several other publications were also published on vaccination with a focus on COVID19. Other publications address pharmacy education on vaccination, vaccine hesitancy and complacency, as well as regional challenges and enablers of pharmacy-based vaccination. </a:t>
            </a:r>
          </a:p>
        </p:txBody>
      </p:sp>
      <p:sp>
        <p:nvSpPr>
          <p:cNvPr id="4" name="Slide Number Placeholder 3"/>
          <p:cNvSpPr>
            <a:spLocks noGrp="1"/>
          </p:cNvSpPr>
          <p:nvPr>
            <p:ph type="sldNum" sz="quarter" idx="5"/>
          </p:nvPr>
        </p:nvSpPr>
        <p:spPr/>
        <p:txBody>
          <a:bodyPr/>
          <a:lstStyle/>
          <a:p>
            <a:fld id="{22E13554-8B98-454A-A9E6-E5659CF58EC5}" type="slidenum">
              <a:rPr lang="en-GB" smtClean="0"/>
              <a:t>17</a:t>
            </a:fld>
            <a:endParaRPr lang="en-GB"/>
          </a:p>
        </p:txBody>
      </p:sp>
    </p:spTree>
    <p:extLst>
      <p:ext uri="{BB962C8B-B14F-4D97-AF65-F5344CB8AC3E}">
        <p14:creationId xmlns:p14="http://schemas.microsoft.com/office/powerpoint/2010/main" val="423721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106. </a:t>
            </a:r>
            <a:r>
              <a:rPr lang="en-GB" sz="1800">
                <a:solidFill>
                  <a:srgbClr val="000000"/>
                </a:solidFill>
                <a:effectLst/>
                <a:latin typeface="Calibri" panose="020F0502020204030204" pitchFamily="34" charset="0"/>
                <a:ea typeface="Times New Roman" panose="02020603050405020304" pitchFamily="18" charset="0"/>
              </a:rPr>
              <a:t>International Pharmaceutical Federation. FIP statement of policy on the role of pharmacy in life-course vaccination. The Hague: FIP, 2023. Available at: </a:t>
            </a:r>
            <a:r>
              <a:rPr lang="en-GB" sz="1800" u="sng">
                <a:solidFill>
                  <a:srgbClr val="000000"/>
                </a:solidFill>
                <a:effectLst/>
                <a:latin typeface="Calibri" panose="020F0502020204030204" pitchFamily="34" charset="0"/>
                <a:ea typeface="Times New Roman" panose="02020603050405020304" pitchFamily="18" charset="0"/>
                <a:hlinkClick r:id="rId3"/>
              </a:rPr>
              <a:t>https://www.fip.org/publications?publicationCategory=25&amp;publicationYear=&amp;publicationKeyword=</a:t>
            </a:r>
            <a:r>
              <a:rPr lang="en-GB" sz="1800">
                <a:solidFill>
                  <a:srgbClr val="000000"/>
                </a:solidFill>
                <a:effectLst/>
                <a:latin typeface="Calibri" panose="020F0502020204030204" pitchFamily="34" charset="0"/>
                <a:ea typeface="Times New Roman" panose="02020603050405020304" pitchFamily="18" charset="0"/>
              </a:rPr>
              <a:t>.</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5F2112C-9CB2-43DA-851E-8C4522D9BD86}" type="slidenum">
              <a:rPr lang="en-GB" smtClean="0"/>
              <a:t>18</a:t>
            </a:fld>
            <a:endParaRPr lang="en-GB"/>
          </a:p>
        </p:txBody>
      </p:sp>
    </p:spTree>
    <p:extLst>
      <p:ext uri="{BB962C8B-B14F-4D97-AF65-F5344CB8AC3E}">
        <p14:creationId xmlns:p14="http://schemas.microsoft.com/office/powerpoint/2010/main" val="3652251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self-assessment tool will help to identify strengths and areas for improvement in order to inform</a:t>
            </a:r>
          </a:p>
          <a:p>
            <a:r>
              <a:rPr lang="en-GB" dirty="0"/>
              <a:t>vaccination policy and planning efforts. It is an aid to help national ministries of health, regulators and</a:t>
            </a:r>
          </a:p>
          <a:p>
            <a:r>
              <a:rPr lang="en-GB" dirty="0"/>
              <a:t>national pharmacy organisations in assessing overall vaccination programmes and the state of legislation and</a:t>
            </a:r>
          </a:p>
          <a:p>
            <a:r>
              <a:rPr lang="en-GB" dirty="0"/>
              <a:t>regulations within their countries to facilitate vaccination and enhanced patient care through the pharmacy</a:t>
            </a:r>
          </a:p>
          <a:p>
            <a:r>
              <a:rPr lang="en-GB" dirty="0"/>
              <a:t>workforce and community pharmacies. The tool will help with vaccination planning and the utilisation of the</a:t>
            </a:r>
          </a:p>
          <a:p>
            <a:r>
              <a:rPr lang="en-GB" dirty="0"/>
              <a:t>pharmacy workforce in primary healthcare and community-based vaccination programmes. </a:t>
            </a:r>
          </a:p>
          <a:p>
            <a:endParaRPr lang="en-GB" dirty="0"/>
          </a:p>
          <a:p>
            <a:r>
              <a:rPr lang="en-GB" dirty="0"/>
              <a:t>Regional challenges</a:t>
            </a:r>
          </a:p>
          <a:p>
            <a:r>
              <a:rPr lang="en-GB" dirty="0"/>
              <a:t>and enablers to</a:t>
            </a:r>
          </a:p>
          <a:p>
            <a:r>
              <a:rPr lang="en-GB" dirty="0"/>
              <a:t>leveraging pharmacists: </a:t>
            </a:r>
          </a:p>
          <a:p>
            <a:r>
              <a:rPr lang="en-GB" dirty="0"/>
              <a:t>as vaccinators serve as a starting point for more vaccine-related discussions around the world and</a:t>
            </a:r>
          </a:p>
          <a:p>
            <a:r>
              <a:rPr lang="en-GB" dirty="0"/>
              <a:t>that we can enable </a:t>
            </a:r>
            <a:r>
              <a:rPr lang="en-GB" dirty="0" err="1"/>
              <a:t>multiprofessional</a:t>
            </a:r>
            <a:r>
              <a:rPr lang="en-GB" dirty="0"/>
              <a:t> vaccine prescribing and administration as a patient-centred approach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13554-8B98-454A-A9E6-E5659CF58E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28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we’re pleased announce the launch of the policy enabler toolkit that is part of this programme on life course immunisation. </a:t>
            </a:r>
          </a:p>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The toolkit “</a:t>
            </a:r>
            <a:r>
              <a:rPr lang="en-GB" sz="1200" dirty="0"/>
              <a:t>Supporting life-course immunisation through pharmacy-based vaccination: enabling equity, access and sustainability </a:t>
            </a:r>
            <a:r>
              <a:rPr lang="en-GB" b="0" i="0" dirty="0">
                <a:solidFill>
                  <a:srgbClr val="000000"/>
                </a:solidFill>
                <a:effectLst/>
                <a:latin typeface="Times New Roman" panose="02020603050405020304" pitchFamily="18" charset="0"/>
              </a:rPr>
              <a:t>“ outlines three key policy areas that need to be addressed: 1) Regulations and prescribing; 2) Service remuneration models; and 3) Access to data and vaccination records. For each area, case studies from different countries are presented along with enablers and barriers.</a:t>
            </a: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I will handover to Lina now who will take you through the contents of the toolkit.</a:t>
            </a:r>
            <a:endParaRPr lang="en-GB" dirty="0"/>
          </a:p>
        </p:txBody>
      </p:sp>
      <p:sp>
        <p:nvSpPr>
          <p:cNvPr id="4" name="Slide Number Placeholder 3"/>
          <p:cNvSpPr>
            <a:spLocks noGrp="1"/>
          </p:cNvSpPr>
          <p:nvPr>
            <p:ph type="sldNum" sz="quarter" idx="5"/>
          </p:nvPr>
        </p:nvSpPr>
        <p:spPr/>
        <p:txBody>
          <a:bodyPr/>
          <a:lstStyle/>
          <a:p>
            <a:fld id="{22E13554-8B98-454A-A9E6-E5659CF58EC5}" type="slidenum">
              <a:rPr lang="en-GB" smtClean="0"/>
              <a:t>20</a:t>
            </a:fld>
            <a:endParaRPr lang="en-GB"/>
          </a:p>
        </p:txBody>
      </p:sp>
    </p:spTree>
    <p:extLst>
      <p:ext uri="{BB962C8B-B14F-4D97-AF65-F5344CB8AC3E}">
        <p14:creationId xmlns:p14="http://schemas.microsoft.com/office/powerpoint/2010/main" val="90389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administering vaccines, pharmacists have a range of other roles related to vaccination, including educating patients and the community about vaccine safety and effectiveness, and therefore build vaccine confidence and addressing vaccine complacency. This role has been described in an FIP Commitment and recognised by 23 international organisations and global stakeholders. </a:t>
            </a:r>
          </a:p>
        </p:txBody>
      </p:sp>
      <p:sp>
        <p:nvSpPr>
          <p:cNvPr id="4" name="Slide Number Placeholder 3"/>
          <p:cNvSpPr>
            <a:spLocks noGrp="1"/>
          </p:cNvSpPr>
          <p:nvPr>
            <p:ph type="sldNum" sz="quarter" idx="5"/>
          </p:nvPr>
        </p:nvSpPr>
        <p:spPr/>
        <p:txBody>
          <a:bodyPr/>
          <a:lstStyle/>
          <a:p>
            <a:fld id="{9E129029-3F94-4EFC-ACBB-70D181F6FF81}" type="slidenum">
              <a:rPr lang="en-GB" smtClean="0"/>
              <a:t>23</a:t>
            </a:fld>
            <a:endParaRPr lang="en-GB"/>
          </a:p>
        </p:txBody>
      </p:sp>
    </p:spTree>
    <p:extLst>
      <p:ext uri="{BB962C8B-B14F-4D97-AF65-F5344CB8AC3E}">
        <p14:creationId xmlns:p14="http://schemas.microsoft.com/office/powerpoint/2010/main" val="135612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t>1. IFAA. The Immunisation for All Ages Manifesto: Promoting immunisation throughout life. Available at: https://ifa.ngo/wp-content/uploads/2021/04/IFAA-manifesto-2021.pdf. Accessed August 2022</a:t>
            </a:r>
          </a:p>
          <a:p>
            <a:pPr defTabSz="931774">
              <a:defRPr/>
            </a:pPr>
            <a:endParaRPr lang="en-GB"/>
          </a:p>
        </p:txBody>
      </p:sp>
      <p:sp>
        <p:nvSpPr>
          <p:cNvPr id="4" name="Slide Number Placeholder 3"/>
          <p:cNvSpPr>
            <a:spLocks noGrp="1"/>
          </p:cNvSpPr>
          <p:nvPr>
            <p:ph type="sldNum" sz="quarter" idx="5"/>
          </p:nvPr>
        </p:nvSpPr>
        <p:spPr/>
        <p:txBody>
          <a:bodyPr/>
          <a:lstStyle/>
          <a:p>
            <a:fld id="{03C649C2-9313-43AB-8FE0-6DA34F3C3FD8}" type="slidenum">
              <a:rPr lang="en-GB" smtClean="0"/>
              <a:t>24</a:t>
            </a:fld>
            <a:endParaRPr lang="en-GB"/>
          </a:p>
        </p:txBody>
      </p:sp>
    </p:spTree>
    <p:extLst>
      <p:ext uri="{BB962C8B-B14F-4D97-AF65-F5344CB8AC3E}">
        <p14:creationId xmlns:p14="http://schemas.microsoft.com/office/powerpoint/2010/main" val="381345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t>44. IFAA. The Immunisation for All Ages Manifesto: Promoting immunisation throughout life. Available at: https://ifa.ngo/wp-content/uploads/2021/04/IFAA-manifesto-2021.pdf. Accessed August 2022</a:t>
            </a:r>
            <a:endParaRPr lang="en-US"/>
          </a:p>
        </p:txBody>
      </p:sp>
      <p:sp>
        <p:nvSpPr>
          <p:cNvPr id="4" name="Slide Number Placeholder 3"/>
          <p:cNvSpPr>
            <a:spLocks noGrp="1"/>
          </p:cNvSpPr>
          <p:nvPr>
            <p:ph type="sldNum" sz="quarter" idx="5"/>
          </p:nvPr>
        </p:nvSpPr>
        <p:spPr/>
        <p:txBody>
          <a:bodyPr/>
          <a:lstStyle/>
          <a:p>
            <a:fld id="{E5F2112C-9CB2-43DA-851E-8C4522D9BD86}" type="slidenum">
              <a:rPr lang="en-GB" smtClean="0"/>
              <a:t>25</a:t>
            </a:fld>
            <a:endParaRPr lang="en-GB"/>
          </a:p>
        </p:txBody>
      </p:sp>
    </p:spTree>
    <p:extLst>
      <p:ext uri="{BB962C8B-B14F-4D97-AF65-F5344CB8AC3E}">
        <p14:creationId xmlns:p14="http://schemas.microsoft.com/office/powerpoint/2010/main" val="41381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Over recent years, FIP has grown both our advocacy and policy efforts to expand the roles of pharmacists related to vaccination promotion and administration at global, regional and national levels. Prevention is better than cure and we know that vaccination is the second most effective public health intervention after clean water. Our work on vaccination is based on the conviction that improving vaccination coverage and promoting a life-course approach to vaccination are global imperatives to which pharmacists can greatly contribute.  </a:t>
            </a:r>
          </a:p>
          <a:p>
            <a:r>
              <a:rPr lang="en-GB" sz="1800" b="0" i="0" dirty="0">
                <a:solidFill>
                  <a:srgbClr val="000000"/>
                </a:solidFill>
                <a:effectLst/>
                <a:latin typeface="Calibri" panose="020F0502020204030204" pitchFamily="34" charset="0"/>
              </a:rPr>
              <a:t>Vaccines save lives ad they protect health, functional ability and well-being across all ages. Yet, the targets set for childhood vaccination are 90%, while for the vaccination of older adults, only a target for flu is set by WHO and it is 75%. In addition, very few countries actually meet this target for flu vaccination of older adults, not to mention other live-saving vaccines, like pneumococcal.</a:t>
            </a:r>
            <a:endParaRPr lang="en-GB" dirty="0"/>
          </a:p>
        </p:txBody>
      </p:sp>
      <p:sp>
        <p:nvSpPr>
          <p:cNvPr id="4" name="Slide Number Placeholder 3"/>
          <p:cNvSpPr>
            <a:spLocks noGrp="1"/>
          </p:cNvSpPr>
          <p:nvPr>
            <p:ph type="sldNum" sz="quarter" idx="5"/>
          </p:nvPr>
        </p:nvSpPr>
        <p:spPr/>
        <p:txBody>
          <a:bodyPr/>
          <a:lstStyle/>
          <a:p>
            <a:fld id="{22E13554-8B98-454A-A9E6-E5659CF58EC5}" type="slidenum">
              <a:rPr lang="en-GB" smtClean="0"/>
              <a:t>3</a:t>
            </a:fld>
            <a:endParaRPr lang="en-GB"/>
          </a:p>
        </p:txBody>
      </p:sp>
    </p:spTree>
    <p:extLst>
      <p:ext uri="{BB962C8B-B14F-4D97-AF65-F5344CB8AC3E}">
        <p14:creationId xmlns:p14="http://schemas.microsoft.com/office/powerpoint/2010/main" val="3970901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t>107. IFAA. The Immunisation for All Ages Manifesto: Promoting immunisation throughout life. Available at: https://ifa.ngo/wp-content/uploads/2021/04/IFAA-manifesto-2021.pdf. Accessed August 2022</a:t>
            </a:r>
          </a:p>
        </p:txBody>
      </p:sp>
      <p:sp>
        <p:nvSpPr>
          <p:cNvPr id="4" name="Slide Number Placeholder 3"/>
          <p:cNvSpPr>
            <a:spLocks noGrp="1"/>
          </p:cNvSpPr>
          <p:nvPr>
            <p:ph type="sldNum" sz="quarter" idx="5"/>
          </p:nvPr>
        </p:nvSpPr>
        <p:spPr/>
        <p:txBody>
          <a:bodyPr/>
          <a:lstStyle/>
          <a:p>
            <a:fld id="{E5F2112C-9CB2-43DA-851E-8C4522D9BD86}" type="slidenum">
              <a:rPr lang="en-GB" smtClean="0"/>
              <a:t>26</a:t>
            </a:fld>
            <a:endParaRPr lang="en-GB"/>
          </a:p>
        </p:txBody>
      </p:sp>
    </p:spTree>
    <p:extLst>
      <p:ext uri="{BB962C8B-B14F-4D97-AF65-F5344CB8AC3E}">
        <p14:creationId xmlns:p14="http://schemas.microsoft.com/office/powerpoint/2010/main" val="206286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t>69. IFAA. The Immunisation for All Ages Manifesto: Promoting immunisation throughout life. Available at: https://ifa.ngo/wp-content/uploads/2021/04/IFAA-manifesto-2021.pdf. Accessed August 2022</a:t>
            </a:r>
          </a:p>
        </p:txBody>
      </p:sp>
      <p:sp>
        <p:nvSpPr>
          <p:cNvPr id="4" name="Slide Number Placeholder 3"/>
          <p:cNvSpPr>
            <a:spLocks noGrp="1"/>
          </p:cNvSpPr>
          <p:nvPr>
            <p:ph type="sldNum" sz="quarter" idx="5"/>
          </p:nvPr>
        </p:nvSpPr>
        <p:spPr/>
        <p:txBody>
          <a:bodyPr/>
          <a:lstStyle/>
          <a:p>
            <a:fld id="{E5F2112C-9CB2-43DA-851E-8C4522D9BD86}" type="slidenum">
              <a:rPr lang="en-GB"/>
              <a:t>27</a:t>
            </a:fld>
            <a:endParaRPr lang="en-GB"/>
          </a:p>
        </p:txBody>
      </p:sp>
    </p:spTree>
    <p:extLst>
      <p:ext uri="{BB962C8B-B14F-4D97-AF65-F5344CB8AC3E}">
        <p14:creationId xmlns:p14="http://schemas.microsoft.com/office/powerpoint/2010/main" val="1480135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242304">
              <a:buNone/>
              <a:defRPr/>
            </a:pPr>
            <a:r>
              <a:rPr lang="en-HK">
                <a:solidFill>
                  <a:prstClr val="black"/>
                </a:solidFill>
                <a:latin typeface="Arial" panose="020B0604020202020204"/>
              </a:rPr>
              <a:t>73. International Pharmaceutical Federation (FIP). An overview of the impact of pharmacy on immunization coverage: A global survey. The Hague: International Pharmaceutical Federation; 2020 Available at: https://www.fip.org/file/4751 Accessed September 2022</a:t>
            </a:r>
            <a:endParaRPr lang="en-GB">
              <a:solidFill>
                <a:prstClr val="black"/>
              </a:solidFill>
              <a:latin typeface="Arial" panose="020B0604020202020204"/>
            </a:endParaRPr>
          </a:p>
          <a:p>
            <a:pPr marL="0" indent="0" defTabSz="1242304">
              <a:buNone/>
              <a:defRPr/>
            </a:pPr>
            <a:r>
              <a:rPr lang="en-GB"/>
              <a:t>74. </a:t>
            </a:r>
            <a:r>
              <a:rPr lang="en-GB" err="1"/>
              <a:t>Algérie</a:t>
            </a:r>
            <a:r>
              <a:rPr lang="en-GB"/>
              <a:t> Presse Service. Covid-19: 1,200 </a:t>
            </a:r>
            <a:r>
              <a:rPr lang="en-GB" err="1"/>
              <a:t>pharmaciens</a:t>
            </a:r>
            <a:r>
              <a:rPr lang="en-GB"/>
              <a:t> </a:t>
            </a:r>
            <a:r>
              <a:rPr lang="en-GB" err="1"/>
              <a:t>adhèrent</a:t>
            </a:r>
            <a:r>
              <a:rPr lang="en-GB"/>
              <a:t> à </a:t>
            </a:r>
            <a:r>
              <a:rPr lang="en-GB" err="1"/>
              <a:t>l'opération</a:t>
            </a:r>
            <a:r>
              <a:rPr lang="en-GB"/>
              <a:t> de vaccination [Internet]. 2021. updated [accessed: 22 August 2022]. Available from: https://www.aps.dz/sante-science-technologie/127354-covid-19-1-200- pharmaciens-adherent-a-a-l-operation-de-vaccination-des-citoyens. </a:t>
            </a:r>
          </a:p>
          <a:p>
            <a:pPr marL="0" indent="0">
              <a:buNone/>
            </a:pPr>
            <a:r>
              <a:rPr lang="en-GB"/>
              <a:t>75. International Pharmaceutical Federation. Making the case for expanding the role of the pharmacist in immunization: A focus on diphtheria-tetanus-pertussis booster, COVID-19, and meningitis vaccinations. The Hague: [Internet]. 2022. [accessed: 22 August 2022]. Available from: https://www.fip.org/file/5137</a:t>
            </a:r>
          </a:p>
          <a:p>
            <a:pPr marL="0" indent="0">
              <a:buNone/>
            </a:pPr>
            <a:r>
              <a:rPr lang="en-GB"/>
              <a:t>76. Baltic News Network. Latvian government allows pharmacies to carry out Covid-19 vaccination [Internet]. 2021. updated December 15, 2021. [accessed: 22 August 2022]. Available from: https://bnn-news.com/latvian-government-permitspharmacies-to-perform-covid-19-vaccination-230920. </a:t>
            </a:r>
          </a:p>
          <a:p>
            <a:pPr marL="0" indent="0">
              <a:buNone/>
            </a:pPr>
            <a:r>
              <a:rPr lang="en-GB"/>
              <a:t>77. European Observatory on Health Systems and Policies. COVID-19 vaccine deployment [Internet]. 2021. updated 14 December 2021. [accessed: 22 August 2022]. Available from: https://eurohealthobservatory.who.int/monitors/hsrm/allupdates/hsrm/lithuania/covid-19-vaccine-deployment. </a:t>
            </a:r>
          </a:p>
          <a:p>
            <a:pPr marL="0" indent="0">
              <a:buNone/>
            </a:pPr>
            <a:r>
              <a:rPr lang="en-GB"/>
              <a:t>78. Romanian Ministry of Health. ORDEN No. 2.382 din 4 </a:t>
            </a:r>
            <a:r>
              <a:rPr lang="en-GB" err="1"/>
              <a:t>noiembrie</a:t>
            </a:r>
            <a:r>
              <a:rPr lang="en-GB"/>
              <a:t> 2021 [Internet]. 2021. updated [accessed: Available: https://legislatie.just.ro/Public/DetaliiDocument/248262. </a:t>
            </a:r>
          </a:p>
          <a:p>
            <a:pPr marL="0" indent="0">
              <a:buNone/>
            </a:pPr>
            <a:r>
              <a:rPr lang="en-GB"/>
              <a:t>79. </a:t>
            </a:r>
            <a:r>
              <a:rPr lang="en-GB" err="1"/>
              <a:t>Birsanu</a:t>
            </a:r>
            <a:r>
              <a:rPr lang="en-GB"/>
              <a:t> S-E, Banu O-G, NANU C-A. ASSESSING LEGAL LIABILITY IN ROMANIAN PHARMACEUTICAL PRACTICE. PHARMACY. 2022;70(3):557-64. [accessed: 1 September 2022]. Available at: https://farmaciajournal.com/wpcontent/uploads/art-24-Birsanu_Banu_Nanu_557-564.pdf. </a:t>
            </a:r>
          </a:p>
          <a:p>
            <a:pPr marL="0" indent="0">
              <a:buNone/>
            </a:pPr>
            <a:r>
              <a:rPr lang="fr-FR"/>
              <a:t>80. Syndicat des Pharmaciens d'Officine de Tunisie. Guide de la vaccination dans les officine [Internet]. 2021. </a:t>
            </a:r>
            <a:r>
              <a:rPr lang="fr-FR" err="1"/>
              <a:t>updated</a:t>
            </a:r>
            <a:r>
              <a:rPr lang="fr-FR"/>
              <a:t> August 12, 2021. [</a:t>
            </a:r>
            <a:r>
              <a:rPr lang="fr-FR" err="1"/>
              <a:t>accessed</a:t>
            </a:r>
            <a:r>
              <a:rPr lang="fr-FR"/>
              <a:t>: 22 August 2022]. </a:t>
            </a:r>
            <a:r>
              <a:rPr lang="fr-FR" err="1"/>
              <a:t>Available</a:t>
            </a:r>
            <a:r>
              <a:rPr lang="fr-FR"/>
              <a:t> </a:t>
            </a:r>
            <a:r>
              <a:rPr lang="fr-FR" err="1"/>
              <a:t>from</a:t>
            </a:r>
            <a:r>
              <a:rPr lang="fr-FR"/>
              <a:t>: https://spot.tn/?mayor=articles&amp;id=975.</a:t>
            </a:r>
          </a:p>
          <a:p>
            <a:pPr marL="0" indent="0">
              <a:buNone/>
            </a:pPr>
            <a:r>
              <a:rPr lang="fr-FR"/>
              <a:t>81. Nandini </a:t>
            </a:r>
            <a:r>
              <a:rPr lang="fr-FR" err="1"/>
              <a:t>Sircar</a:t>
            </a:r>
            <a:r>
              <a:rPr lang="fr-FR"/>
              <a:t>, « </a:t>
            </a:r>
            <a:r>
              <a:rPr lang="en-GB"/>
              <a:t>UAE pharmacies to soon provide Covid-19 and influenza vaccines”, Khaleej Times, 26 September 2022, https://www.khaleejtimes.com/uae/uae-pharmacies-to-soon-provide-covid-19-and-influenza-vaccines </a:t>
            </a:r>
          </a:p>
          <a:p>
            <a:endParaRPr lang="en-GB"/>
          </a:p>
        </p:txBody>
      </p:sp>
      <p:sp>
        <p:nvSpPr>
          <p:cNvPr id="4" name="Slide Number Placeholder 3"/>
          <p:cNvSpPr>
            <a:spLocks noGrp="1"/>
          </p:cNvSpPr>
          <p:nvPr>
            <p:ph type="sldNum" sz="quarter" idx="5"/>
          </p:nvPr>
        </p:nvSpPr>
        <p:spPr/>
        <p:txBody>
          <a:bodyPr/>
          <a:lstStyle/>
          <a:p>
            <a:pPr defTabSz="931774">
              <a:defRPr/>
            </a:pPr>
            <a:fld id="{03C649C2-9313-43AB-8FE0-6DA34F3C3FD8}" type="slidenum">
              <a:rPr lang="en-GB">
                <a:solidFill>
                  <a:prstClr val="black"/>
                </a:solidFill>
                <a:latin typeface="Calibri" panose="020F0502020204030204"/>
              </a:rPr>
              <a:pPr defTabSz="931774">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367281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129029-3F94-4EFC-ACBB-70D181F6FF81}" type="slidenum">
              <a:rPr lang="en-GB" smtClean="0"/>
              <a:t>30</a:t>
            </a:fld>
            <a:endParaRPr lang="en-GB"/>
          </a:p>
        </p:txBody>
      </p:sp>
    </p:spTree>
    <p:extLst>
      <p:ext uri="{BB962C8B-B14F-4D97-AF65-F5344CB8AC3E}">
        <p14:creationId xmlns:p14="http://schemas.microsoft.com/office/powerpoint/2010/main" val="3738636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FEEF255-7DAB-4529-89CF-DC5181290575}" type="slidenum">
              <a:rPr lang="en-GB" smtClean="0"/>
              <a:t>34</a:t>
            </a:fld>
            <a:endParaRPr lang="en-GB"/>
          </a:p>
        </p:txBody>
      </p:sp>
    </p:spTree>
    <p:extLst>
      <p:ext uri="{BB962C8B-B14F-4D97-AF65-F5344CB8AC3E}">
        <p14:creationId xmlns:p14="http://schemas.microsoft.com/office/powerpoint/2010/main" val="110740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a:t>91. Pfizer Data on file. “Access to Immunisation as a Tool for Improving Public Health: Evidence for Pharmacy-Based Services. Workshop Session”. </a:t>
            </a:r>
            <a:r>
              <a:rPr lang="en-GB" err="1"/>
              <a:t>Alphega</a:t>
            </a:r>
            <a:r>
              <a:rPr lang="en-GB"/>
              <a:t> Pharmacy Convention 2019. Slides 10 and 11.​</a:t>
            </a:r>
          </a:p>
          <a:p>
            <a:pPr marL="0" indent="0">
              <a:buFont typeface="+mj-lt"/>
              <a:buNone/>
            </a:pPr>
            <a:r>
              <a:rPr lang="en-GB"/>
              <a:t>92. M. Kroemer, A.L. </a:t>
            </a:r>
            <a:r>
              <a:rPr lang="en-GB" err="1"/>
              <a:t>Clairet</a:t>
            </a:r>
            <a:r>
              <a:rPr lang="en-GB"/>
              <a:t>, K. </a:t>
            </a:r>
            <a:r>
              <a:rPr lang="en-GB" err="1"/>
              <a:t>Kabiche</a:t>
            </a:r>
            <a:r>
              <a:rPr lang="en-GB"/>
              <a:t>, A. </a:t>
            </a:r>
            <a:r>
              <a:rPr lang="en-GB" err="1"/>
              <a:t>Bendjama</a:t>
            </a:r>
            <a:r>
              <a:rPr lang="en-GB"/>
              <a:t>, X. Bertrand, S. </a:t>
            </a:r>
            <a:r>
              <a:rPr lang="en-GB" err="1"/>
              <a:t>Limat</a:t>
            </a:r>
            <a:r>
              <a:rPr lang="en-GB"/>
              <a:t>, V. </a:t>
            </a:r>
            <a:r>
              <a:rPr lang="en-GB" err="1"/>
              <a:t>Nerich</a:t>
            </a:r>
            <a:r>
              <a:rPr lang="en-GB"/>
              <a:t>, Influenza vaccination coverage at community pharmacies: Positioning, needs, expectations and involvement of community pharmacists in the Franche-Comté region, Infectious Diseases </a:t>
            </a:r>
            <a:r>
              <a:rPr lang="en-GB" err="1"/>
              <a:t>Now,nVolume</a:t>
            </a:r>
            <a:r>
              <a:rPr lang="en-GB"/>
              <a:t> 51, Issue 3, 2021, Pages 285-289, ISSN 2666-9919, https://doi.org/10.1016/j.medmal.2020.10.012. Accessed August 2023</a:t>
            </a:r>
          </a:p>
          <a:p>
            <a:pPr marL="0" indent="0">
              <a:buFont typeface="+mj-lt"/>
              <a:buNone/>
            </a:pPr>
            <a:r>
              <a:rPr lang="en-GB"/>
              <a:t>93. </a:t>
            </a:r>
            <a:r>
              <a:rPr lang="en-GB" err="1"/>
              <a:t>République</a:t>
            </a:r>
            <a:r>
              <a:rPr lang="en-GB"/>
              <a:t> française (2019). Order of 23 April 2019 setting the list of vaccinations that community pharmacists can carry out pursuant to 9° of article L. 5125-1-1 A of the public health code, https://www.legifrance.gouv.fr/jorf/id/JORFARTI000038409909. Accessed March 2022.​</a:t>
            </a:r>
          </a:p>
          <a:p>
            <a:pPr marL="0" indent="0">
              <a:buFont typeface="+mj-lt"/>
              <a:buNone/>
            </a:pPr>
            <a:r>
              <a:rPr lang="en-GB"/>
              <a:t>94. ​</a:t>
            </a:r>
            <a:r>
              <a:rPr lang="en-GB" err="1"/>
              <a:t>République</a:t>
            </a:r>
            <a:r>
              <a:rPr lang="en-GB"/>
              <a:t> française (2021). Decree No. 2021-248 of March 4, 2021 amending Decrees No. 2020-1262 of October 16, 2020 and No. 2020-1310 of October 29, 2020 prescribing the general measures necessary to deal with the covid-19 epidemic in the framework of the state of health emergency. https://www.legifrance.gouv.fr/jorf/id/JORFTEXT000043216584. Accessed March 2022</a:t>
            </a:r>
          </a:p>
          <a:p>
            <a:pPr marL="0" indent="0">
              <a:buFont typeface="+mj-lt"/>
              <a:buNone/>
            </a:pPr>
            <a:r>
              <a:rPr lang="en-GB"/>
              <a:t>95. Haute </a:t>
            </a:r>
            <a:r>
              <a:rPr lang="en-GB" err="1"/>
              <a:t>Autorité</a:t>
            </a:r>
            <a:r>
              <a:rPr lang="en-GB"/>
              <a:t> de </a:t>
            </a:r>
            <a:r>
              <a:rPr lang="en-GB" err="1"/>
              <a:t>Santé</a:t>
            </a:r>
            <a:r>
              <a:rPr lang="en-GB"/>
              <a:t> (2022). Expanding the skills of three health professions to facilitate vaccination. https://www.has-sante.fr/jcms/p_3312582/fr/elargir-les-competences-de-trois-professions-de-sante-pour-faciliter-la-vaccination. Accessed March 2022</a:t>
            </a:r>
          </a:p>
          <a:p>
            <a:pPr marL="0" indent="0">
              <a:buFont typeface="+mj-lt"/>
              <a:buNone/>
            </a:pPr>
            <a:r>
              <a:rPr lang="en-GB"/>
              <a:t>96. </a:t>
            </a:r>
            <a:r>
              <a:rPr lang="en-GB" err="1"/>
              <a:t>République</a:t>
            </a:r>
            <a:r>
              <a:rPr lang="en-GB"/>
              <a:t> française (2022). Order of January 26, 2022 amending the order of June 1, 2021 prescribing the general measures necessary for managing the end of the health crisis. https://www.legifrance.gouv.fr/jorf/id/JORFARTI000045076545. Accessed March 2022</a:t>
            </a:r>
          </a:p>
          <a:p>
            <a:endParaRPr lang="en-GB"/>
          </a:p>
        </p:txBody>
      </p:sp>
      <p:sp>
        <p:nvSpPr>
          <p:cNvPr id="4" name="Slide Number Placeholder 3"/>
          <p:cNvSpPr>
            <a:spLocks noGrp="1"/>
          </p:cNvSpPr>
          <p:nvPr>
            <p:ph type="sldNum" sz="quarter" idx="5"/>
          </p:nvPr>
        </p:nvSpPr>
        <p:spPr/>
        <p:txBody>
          <a:bodyPr/>
          <a:lstStyle/>
          <a:p>
            <a:fld id="{E5F2112C-9CB2-43DA-851E-8C4522D9BD86}" type="slidenum">
              <a:rPr lang="en-GB" smtClean="0"/>
              <a:t>35</a:t>
            </a:fld>
            <a:endParaRPr lang="en-GB"/>
          </a:p>
        </p:txBody>
      </p:sp>
    </p:spTree>
    <p:extLst>
      <p:ext uri="{BB962C8B-B14F-4D97-AF65-F5344CB8AC3E}">
        <p14:creationId xmlns:p14="http://schemas.microsoft.com/office/powerpoint/2010/main" val="228016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1AB139AA-D10C-4E9D-B01A-A3B6C06EAA3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5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BDEA3-EBDF-4ED1-AAA5-9F7B50F4A5B0}" type="slidenum">
              <a:rPr lang="en-GB" smtClean="0"/>
              <a:t>5</a:t>
            </a:fld>
            <a:endParaRPr lang="en-GB"/>
          </a:p>
        </p:txBody>
      </p:sp>
    </p:spTree>
    <p:extLst>
      <p:ext uri="{BB962C8B-B14F-4D97-AF65-F5344CB8AC3E}">
        <p14:creationId xmlns:p14="http://schemas.microsoft.com/office/powerpoint/2010/main" val="31705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Everyone</a:t>
            </a:r>
            <a:r>
              <a:rPr lang="es-ES" dirty="0"/>
              <a:t>, </a:t>
            </a:r>
            <a:r>
              <a:rPr lang="es-ES" dirty="0" err="1"/>
              <a:t>everywhere</a:t>
            </a:r>
            <a:r>
              <a:rPr lang="es-ES" dirty="0"/>
              <a:t>, has </a:t>
            </a:r>
            <a:r>
              <a:rPr lang="es-ES" dirty="0" err="1"/>
              <a:t>the</a:t>
            </a:r>
            <a:r>
              <a:rPr lang="es-ES" dirty="0"/>
              <a:t> </a:t>
            </a:r>
            <a:r>
              <a:rPr lang="es-ES" dirty="0" err="1"/>
              <a:t>right</a:t>
            </a:r>
            <a:r>
              <a:rPr lang="es-ES" dirty="0"/>
              <a:t> </a:t>
            </a:r>
            <a:r>
              <a:rPr lang="es-ES" dirty="0" err="1"/>
              <a:t>to</a:t>
            </a:r>
            <a:r>
              <a:rPr lang="es-ES" dirty="0"/>
              <a:t> </a:t>
            </a:r>
            <a:r>
              <a:rPr lang="es-ES" dirty="0" err="1"/>
              <a:t>the</a:t>
            </a:r>
            <a:r>
              <a:rPr lang="es-ES" dirty="0"/>
              <a:t> </a:t>
            </a:r>
            <a:r>
              <a:rPr lang="es-ES" dirty="0" err="1"/>
              <a:t>highest</a:t>
            </a:r>
            <a:r>
              <a:rPr lang="es-ES" dirty="0"/>
              <a:t> </a:t>
            </a:r>
            <a:r>
              <a:rPr lang="es-ES" dirty="0" err="1"/>
              <a:t>attainable</a:t>
            </a:r>
            <a:r>
              <a:rPr lang="es-ES" dirty="0"/>
              <a:t> standard </a:t>
            </a:r>
            <a:r>
              <a:rPr lang="es-ES" dirty="0" err="1"/>
              <a:t>of</a:t>
            </a:r>
            <a:r>
              <a:rPr lang="es-ES" dirty="0"/>
              <a:t> </a:t>
            </a:r>
            <a:r>
              <a:rPr lang="es-ES" dirty="0" err="1"/>
              <a:t>health</a:t>
            </a:r>
            <a:r>
              <a:rPr lang="es-ES" dirty="0"/>
              <a:t>. </a:t>
            </a:r>
            <a:r>
              <a:rPr lang="es-ES" dirty="0" err="1"/>
              <a:t>This</a:t>
            </a:r>
            <a:r>
              <a:rPr lang="es-ES" dirty="0"/>
              <a:t> </a:t>
            </a:r>
            <a:r>
              <a:rPr lang="es-ES" dirty="0" err="1"/>
              <a:t>is</a:t>
            </a:r>
            <a:r>
              <a:rPr lang="es-ES" dirty="0"/>
              <a:t> </a:t>
            </a:r>
            <a:r>
              <a:rPr lang="es-ES" dirty="0" err="1"/>
              <a:t>the</a:t>
            </a:r>
            <a:r>
              <a:rPr lang="es-ES" dirty="0"/>
              <a:t> fundamental premise </a:t>
            </a:r>
            <a:r>
              <a:rPr lang="es-ES" dirty="0" err="1"/>
              <a:t>of</a:t>
            </a:r>
            <a:r>
              <a:rPr lang="es-ES" dirty="0"/>
              <a:t> </a:t>
            </a:r>
            <a:r>
              <a:rPr lang="es-ES" dirty="0" err="1"/>
              <a:t>primary</a:t>
            </a:r>
            <a:r>
              <a:rPr lang="es-ES" dirty="0"/>
              <a:t> </a:t>
            </a:r>
            <a:r>
              <a:rPr lang="es-ES" dirty="0" err="1"/>
              <a:t>health</a:t>
            </a:r>
            <a:r>
              <a:rPr lang="es-ES" dirty="0"/>
              <a:t> care (PHC).</a:t>
            </a:r>
          </a:p>
          <a:p>
            <a:endParaRPr lang="es-ES" dirty="0"/>
          </a:p>
          <a:p>
            <a:pPr>
              <a:lnSpc>
                <a:spcPct val="100000"/>
              </a:lnSpc>
            </a:pPr>
            <a:r>
              <a:rPr lang="es-ES" dirty="0" err="1"/>
              <a:t>Primary</a:t>
            </a:r>
            <a:r>
              <a:rPr lang="es-ES" dirty="0"/>
              <a:t> </a:t>
            </a:r>
            <a:r>
              <a:rPr lang="es-ES" dirty="0" err="1"/>
              <a:t>health</a:t>
            </a:r>
            <a:r>
              <a:rPr lang="es-ES" dirty="0"/>
              <a:t> care </a:t>
            </a:r>
            <a:r>
              <a:rPr lang="es-ES" dirty="0" err="1"/>
              <a:t>enables</a:t>
            </a:r>
            <a:r>
              <a:rPr lang="es-ES" dirty="0"/>
              <a:t> </a:t>
            </a:r>
            <a:r>
              <a:rPr lang="es-ES" dirty="0" err="1"/>
              <a:t>health</a:t>
            </a:r>
            <a:r>
              <a:rPr lang="es-ES" dirty="0"/>
              <a:t> </a:t>
            </a:r>
            <a:r>
              <a:rPr lang="es-ES" dirty="0" err="1"/>
              <a:t>systems</a:t>
            </a:r>
            <a:r>
              <a:rPr lang="es-ES" dirty="0"/>
              <a:t> </a:t>
            </a:r>
            <a:r>
              <a:rPr lang="es-ES" dirty="0" err="1"/>
              <a:t>to</a:t>
            </a:r>
            <a:r>
              <a:rPr lang="es-ES" dirty="0"/>
              <a:t> </a:t>
            </a:r>
            <a:r>
              <a:rPr lang="es-ES" dirty="0" err="1"/>
              <a:t>address</a:t>
            </a:r>
            <a:r>
              <a:rPr lang="es-ES" dirty="0"/>
              <a:t> </a:t>
            </a:r>
            <a:r>
              <a:rPr lang="es-ES" dirty="0" err="1"/>
              <a:t>people's</a:t>
            </a:r>
            <a:r>
              <a:rPr lang="es-ES" dirty="0"/>
              <a:t> </a:t>
            </a:r>
            <a:r>
              <a:rPr lang="es-ES" dirty="0" err="1"/>
              <a:t>health</a:t>
            </a:r>
            <a:r>
              <a:rPr lang="es-ES" dirty="0"/>
              <a:t> </a:t>
            </a:r>
            <a:r>
              <a:rPr lang="es-ES" dirty="0" err="1"/>
              <a:t>needs</a:t>
            </a:r>
            <a:r>
              <a:rPr lang="es-ES" dirty="0"/>
              <a:t>, </a:t>
            </a:r>
            <a:r>
              <a:rPr lang="es-ES" dirty="0" err="1"/>
              <a:t>from</a:t>
            </a:r>
            <a:r>
              <a:rPr lang="es-ES" dirty="0"/>
              <a:t> </a:t>
            </a:r>
            <a:r>
              <a:rPr lang="es-ES" dirty="0" err="1"/>
              <a:t>health</a:t>
            </a:r>
            <a:r>
              <a:rPr lang="es-ES" dirty="0"/>
              <a:t> </a:t>
            </a:r>
            <a:r>
              <a:rPr lang="es-ES" dirty="0" err="1"/>
              <a:t>promotion</a:t>
            </a:r>
            <a:r>
              <a:rPr lang="es-ES" dirty="0"/>
              <a:t> </a:t>
            </a:r>
            <a:r>
              <a:rPr lang="es-ES" dirty="0" err="1"/>
              <a:t>to</a:t>
            </a:r>
            <a:r>
              <a:rPr lang="es-ES" dirty="0"/>
              <a:t> </a:t>
            </a:r>
            <a:r>
              <a:rPr lang="es-ES" dirty="0" err="1"/>
              <a:t>disease</a:t>
            </a:r>
            <a:r>
              <a:rPr lang="es-ES" dirty="0"/>
              <a:t> </a:t>
            </a:r>
            <a:r>
              <a:rPr lang="es-ES" dirty="0" err="1"/>
              <a:t>prevention</a:t>
            </a:r>
            <a:r>
              <a:rPr lang="es-ES" dirty="0"/>
              <a:t>, </a:t>
            </a:r>
            <a:r>
              <a:rPr lang="es-ES" dirty="0" err="1"/>
              <a:t>treatment</a:t>
            </a:r>
            <a:r>
              <a:rPr lang="es-ES" dirty="0"/>
              <a:t>, </a:t>
            </a:r>
            <a:r>
              <a:rPr lang="es-ES" dirty="0" err="1"/>
              <a:t>rehabilitation</a:t>
            </a:r>
            <a:r>
              <a:rPr lang="es-ES" dirty="0"/>
              <a:t>, </a:t>
            </a:r>
            <a:r>
              <a:rPr lang="es-ES" dirty="0" err="1"/>
              <a:t>palliative</a:t>
            </a:r>
            <a:r>
              <a:rPr lang="es-ES" dirty="0"/>
              <a:t> care, etc. </a:t>
            </a:r>
            <a:r>
              <a:rPr lang="es-ES" dirty="0" err="1"/>
              <a:t>It</a:t>
            </a:r>
            <a:r>
              <a:rPr lang="es-ES" dirty="0"/>
              <a:t> </a:t>
            </a:r>
            <a:r>
              <a:rPr lang="es-ES" dirty="0" err="1"/>
              <a:t>also</a:t>
            </a:r>
            <a:r>
              <a:rPr lang="es-ES" dirty="0"/>
              <a:t> </a:t>
            </a:r>
            <a:r>
              <a:rPr lang="es-ES" dirty="0" err="1"/>
              <a:t>ensures</a:t>
            </a:r>
            <a:r>
              <a:rPr lang="es-ES" dirty="0"/>
              <a:t> </a:t>
            </a:r>
            <a:r>
              <a:rPr lang="es-ES" dirty="0" err="1"/>
              <a:t>that</a:t>
            </a:r>
            <a:r>
              <a:rPr lang="es-ES" dirty="0"/>
              <a:t> </a:t>
            </a:r>
            <a:r>
              <a:rPr lang="es-ES" dirty="0" err="1"/>
              <a:t>health</a:t>
            </a:r>
            <a:r>
              <a:rPr lang="es-ES" dirty="0"/>
              <a:t> care </a:t>
            </a:r>
            <a:r>
              <a:rPr lang="es-ES" dirty="0" err="1"/>
              <a:t>is</a:t>
            </a:r>
            <a:r>
              <a:rPr lang="es-ES" dirty="0"/>
              <a:t> </a:t>
            </a:r>
            <a:r>
              <a:rPr lang="es-ES" dirty="0" err="1"/>
              <a:t>delivered</a:t>
            </a:r>
            <a:r>
              <a:rPr lang="es-ES" dirty="0"/>
              <a:t> in a </a:t>
            </a:r>
            <a:r>
              <a:rPr lang="es-ES" dirty="0" err="1"/>
              <a:t>way</a:t>
            </a:r>
            <a:r>
              <a:rPr lang="es-ES" dirty="0"/>
              <a:t> </a:t>
            </a:r>
            <a:r>
              <a:rPr lang="es-ES" dirty="0" err="1"/>
              <a:t>that</a:t>
            </a:r>
            <a:r>
              <a:rPr lang="es-ES" dirty="0"/>
              <a:t> </a:t>
            </a:r>
            <a:r>
              <a:rPr lang="es-ES" dirty="0" err="1"/>
              <a:t>is</a:t>
            </a:r>
            <a:r>
              <a:rPr lang="es-ES" dirty="0"/>
              <a:t> </a:t>
            </a:r>
            <a:r>
              <a:rPr lang="es-ES" dirty="0" err="1"/>
              <a:t>centred</a:t>
            </a:r>
            <a:r>
              <a:rPr lang="es-ES" dirty="0"/>
              <a:t> </a:t>
            </a:r>
            <a:r>
              <a:rPr lang="es-ES" dirty="0" err="1"/>
              <a:t>on</a:t>
            </a:r>
            <a:r>
              <a:rPr lang="es-ES" dirty="0"/>
              <a:t> </a:t>
            </a:r>
            <a:r>
              <a:rPr lang="es-ES" dirty="0" err="1"/>
              <a:t>people's</a:t>
            </a:r>
            <a:r>
              <a:rPr lang="es-ES" dirty="0"/>
              <a:t> </a:t>
            </a:r>
            <a:r>
              <a:rPr lang="es-ES" dirty="0" err="1"/>
              <a:t>needs</a:t>
            </a:r>
            <a:r>
              <a:rPr lang="es-ES" dirty="0"/>
              <a:t> and </a:t>
            </a:r>
            <a:r>
              <a:rPr lang="es-ES" dirty="0" err="1"/>
              <a:t>respects</a:t>
            </a:r>
            <a:r>
              <a:rPr lang="es-ES" dirty="0"/>
              <a:t> </a:t>
            </a:r>
            <a:r>
              <a:rPr lang="es-ES" dirty="0" err="1"/>
              <a:t>their</a:t>
            </a:r>
            <a:r>
              <a:rPr lang="es-ES" dirty="0"/>
              <a:t> </a:t>
            </a:r>
            <a:r>
              <a:rPr lang="es-ES" dirty="0" err="1"/>
              <a:t>preferences</a:t>
            </a:r>
            <a:r>
              <a:rPr lang="es-ES" dirty="0"/>
              <a:t>.</a:t>
            </a:r>
          </a:p>
          <a:p>
            <a:pPr>
              <a:lnSpc>
                <a:spcPct val="100000"/>
              </a:lnSpc>
            </a:pPr>
            <a:endParaRPr lang="es-ES" dirty="0"/>
          </a:p>
          <a:p>
            <a:pPr>
              <a:lnSpc>
                <a:spcPct val="100000"/>
              </a:lnSpc>
            </a:pPr>
            <a:r>
              <a:rPr lang="es-ES" dirty="0" err="1"/>
              <a:t>Primary</a:t>
            </a:r>
            <a:r>
              <a:rPr lang="es-ES" dirty="0"/>
              <a:t> </a:t>
            </a:r>
            <a:r>
              <a:rPr lang="es-ES" dirty="0" err="1"/>
              <a:t>health</a:t>
            </a:r>
            <a:r>
              <a:rPr lang="es-ES" dirty="0"/>
              <a:t> care </a:t>
            </a:r>
            <a:r>
              <a:rPr lang="es-ES" dirty="0" err="1"/>
              <a:t>is</a:t>
            </a:r>
            <a:r>
              <a:rPr lang="es-ES" dirty="0"/>
              <a:t> </a:t>
            </a:r>
            <a:r>
              <a:rPr lang="es-ES" dirty="0" err="1"/>
              <a:t>widely</a:t>
            </a:r>
            <a:r>
              <a:rPr lang="es-ES" dirty="0"/>
              <a:t> </a:t>
            </a:r>
            <a:r>
              <a:rPr lang="es-ES" dirty="0" err="1"/>
              <a:t>regarded</a:t>
            </a:r>
            <a:r>
              <a:rPr lang="es-ES" dirty="0"/>
              <a:t> as </a:t>
            </a:r>
            <a:r>
              <a:rPr lang="es-ES" dirty="0" err="1"/>
              <a:t>the</a:t>
            </a:r>
            <a:r>
              <a:rPr lang="es-ES" dirty="0"/>
              <a:t> </a:t>
            </a:r>
            <a:r>
              <a:rPr lang="es-ES" dirty="0" err="1"/>
              <a:t>most</a:t>
            </a:r>
            <a:r>
              <a:rPr lang="es-ES" dirty="0"/>
              <a:t> inclusive, </a:t>
            </a:r>
            <a:r>
              <a:rPr lang="es-ES" dirty="0" err="1"/>
              <a:t>equitable</a:t>
            </a:r>
            <a:r>
              <a:rPr lang="es-ES" dirty="0"/>
              <a:t> and </a:t>
            </a:r>
            <a:r>
              <a:rPr lang="es-ES" dirty="0" err="1"/>
              <a:t>cost-effective</a:t>
            </a:r>
            <a:r>
              <a:rPr lang="es-ES" dirty="0"/>
              <a:t> </a:t>
            </a:r>
            <a:r>
              <a:rPr lang="es-ES" dirty="0" err="1"/>
              <a:t>way</a:t>
            </a:r>
            <a:r>
              <a:rPr lang="es-ES" dirty="0"/>
              <a:t> </a:t>
            </a:r>
            <a:r>
              <a:rPr lang="es-ES" dirty="0" err="1"/>
              <a:t>to</a:t>
            </a:r>
            <a:r>
              <a:rPr lang="es-ES" dirty="0"/>
              <a:t> </a:t>
            </a:r>
            <a:r>
              <a:rPr lang="es-ES" dirty="0" err="1"/>
              <a:t>achieve</a:t>
            </a:r>
            <a:r>
              <a:rPr lang="es-ES" dirty="0"/>
              <a:t> universal </a:t>
            </a:r>
            <a:r>
              <a:rPr lang="es-ES" dirty="0" err="1"/>
              <a:t>health</a:t>
            </a:r>
            <a:r>
              <a:rPr lang="es-ES" dirty="0"/>
              <a:t> </a:t>
            </a:r>
            <a:r>
              <a:rPr lang="es-ES" dirty="0" err="1"/>
              <a:t>coverage</a:t>
            </a:r>
            <a:r>
              <a:rPr lang="es-ES" dirty="0"/>
              <a:t>. </a:t>
            </a:r>
            <a:r>
              <a:rPr lang="es-ES" dirty="0" err="1"/>
              <a:t>It</a:t>
            </a:r>
            <a:r>
              <a:rPr lang="es-ES" dirty="0"/>
              <a:t> </a:t>
            </a:r>
            <a:r>
              <a:rPr lang="es-ES" dirty="0" err="1"/>
              <a:t>is</a:t>
            </a:r>
            <a:r>
              <a:rPr lang="es-ES" dirty="0"/>
              <a:t> </a:t>
            </a:r>
            <a:r>
              <a:rPr lang="es-ES" dirty="0" err="1"/>
              <a:t>also</a:t>
            </a:r>
            <a:r>
              <a:rPr lang="es-ES" dirty="0"/>
              <a:t> central </a:t>
            </a:r>
            <a:r>
              <a:rPr lang="es-ES" dirty="0" err="1"/>
              <a:t>to</a:t>
            </a:r>
            <a:r>
              <a:rPr lang="es-ES" dirty="0"/>
              <a:t> </a:t>
            </a:r>
            <a:r>
              <a:rPr lang="es-ES" dirty="0" err="1"/>
              <a:t>strengthening</a:t>
            </a:r>
            <a:r>
              <a:rPr lang="es-ES" dirty="0"/>
              <a:t> </a:t>
            </a:r>
            <a:r>
              <a:rPr lang="es-ES" dirty="0" err="1"/>
              <a:t>the</a:t>
            </a:r>
            <a:r>
              <a:rPr lang="es-ES" dirty="0"/>
              <a:t> </a:t>
            </a:r>
            <a:r>
              <a:rPr lang="es-ES" dirty="0" err="1"/>
              <a:t>resilience</a:t>
            </a:r>
            <a:r>
              <a:rPr lang="es-ES" dirty="0"/>
              <a:t> </a:t>
            </a:r>
            <a:r>
              <a:rPr lang="es-ES" dirty="0" err="1"/>
              <a:t>of</a:t>
            </a:r>
            <a:r>
              <a:rPr lang="es-ES" dirty="0"/>
              <a:t> </a:t>
            </a:r>
            <a:r>
              <a:rPr lang="es-ES" dirty="0" err="1"/>
              <a:t>health</a:t>
            </a:r>
            <a:r>
              <a:rPr lang="es-ES" dirty="0"/>
              <a:t> </a:t>
            </a:r>
            <a:r>
              <a:rPr lang="es-ES" dirty="0" err="1"/>
              <a:t>systems</a:t>
            </a:r>
            <a:r>
              <a:rPr lang="es-ES" dirty="0"/>
              <a:t> </a:t>
            </a:r>
            <a:r>
              <a:rPr lang="es-ES" dirty="0" err="1"/>
              <a:t>to</a:t>
            </a:r>
            <a:r>
              <a:rPr lang="es-ES" dirty="0"/>
              <a:t> prepare </a:t>
            </a:r>
            <a:r>
              <a:rPr lang="es-ES" dirty="0" err="1"/>
              <a:t>for</a:t>
            </a:r>
            <a:r>
              <a:rPr lang="es-ES" dirty="0"/>
              <a:t>, </a:t>
            </a:r>
            <a:r>
              <a:rPr lang="es-ES" dirty="0" err="1"/>
              <a:t>respond</a:t>
            </a:r>
            <a:r>
              <a:rPr lang="es-ES" dirty="0"/>
              <a:t> </a:t>
            </a:r>
            <a:r>
              <a:rPr lang="es-ES" dirty="0" err="1"/>
              <a:t>to</a:t>
            </a:r>
            <a:r>
              <a:rPr lang="es-ES" dirty="0"/>
              <a:t> and </a:t>
            </a:r>
            <a:r>
              <a:rPr lang="es-ES" dirty="0" err="1"/>
              <a:t>recover</a:t>
            </a:r>
            <a:r>
              <a:rPr lang="es-ES" dirty="0"/>
              <a:t> </a:t>
            </a:r>
            <a:r>
              <a:rPr lang="es-ES" dirty="0" err="1"/>
              <a:t>from</a:t>
            </a:r>
            <a:r>
              <a:rPr lang="es-ES" dirty="0"/>
              <a:t> shocks and crises.</a:t>
            </a:r>
            <a:endParaRPr lang="en-GB" dirty="0"/>
          </a:p>
          <a:p>
            <a:endParaRPr lang="es-ES" dirty="0"/>
          </a:p>
          <a:p>
            <a:endParaRPr lang="es-ES" dirty="0"/>
          </a:p>
          <a:p>
            <a:endParaRPr lang="en-GB" dirty="0"/>
          </a:p>
        </p:txBody>
      </p:sp>
      <p:sp>
        <p:nvSpPr>
          <p:cNvPr id="4" name="Slide Number Placeholder 3"/>
          <p:cNvSpPr>
            <a:spLocks noGrp="1"/>
          </p:cNvSpPr>
          <p:nvPr>
            <p:ph type="sldNum" sz="quarter" idx="5"/>
          </p:nvPr>
        </p:nvSpPr>
        <p:spPr/>
        <p:txBody>
          <a:bodyPr/>
          <a:lstStyle/>
          <a:p>
            <a:fld id="{9E129029-3F94-4EFC-ACBB-70D181F6FF81}" type="slidenum">
              <a:rPr lang="en-GB" smtClean="0"/>
              <a:t>6</a:t>
            </a:fld>
            <a:endParaRPr lang="en-GB"/>
          </a:p>
        </p:txBody>
      </p:sp>
    </p:spTree>
    <p:extLst>
      <p:ext uri="{BB962C8B-B14F-4D97-AF65-F5344CB8AC3E}">
        <p14:creationId xmlns:p14="http://schemas.microsoft.com/office/powerpoint/2010/main" val="233552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FIP launched FIP Development Goals, or FIP DGs, to align the work of FIP with global health and sustainable development priorities.</a:t>
            </a:r>
          </a:p>
          <a:p>
            <a:endParaRPr lang="en-US" dirty="0"/>
          </a:p>
        </p:txBody>
      </p:sp>
      <p:sp>
        <p:nvSpPr>
          <p:cNvPr id="4" name="Slide Number Placeholder 3"/>
          <p:cNvSpPr>
            <a:spLocks noGrp="1"/>
          </p:cNvSpPr>
          <p:nvPr>
            <p:ph type="sldNum" sz="quarter" idx="5"/>
          </p:nvPr>
        </p:nvSpPr>
        <p:spPr/>
        <p:txBody>
          <a:bodyPr/>
          <a:lstStyle/>
          <a:p>
            <a:fld id="{D8EDA8B4-3C7B-4DBD-BAE5-A072CFAF181A}" type="slidenum">
              <a:rPr lang="en-GB" smtClean="0"/>
              <a:t>9</a:t>
            </a:fld>
            <a:endParaRPr lang="en-GB"/>
          </a:p>
        </p:txBody>
      </p:sp>
    </p:spTree>
    <p:extLst>
      <p:ext uri="{BB962C8B-B14F-4D97-AF65-F5344CB8AC3E}">
        <p14:creationId xmlns:p14="http://schemas.microsoft.com/office/powerpoint/2010/main" val="25181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DA8B4-3C7B-4DBD-BAE5-A072CFAF181A}" type="slidenum">
              <a:rPr lang="en-GB" smtClean="0"/>
              <a:t>10</a:t>
            </a:fld>
            <a:endParaRPr lang="en-GB"/>
          </a:p>
        </p:txBody>
      </p:sp>
    </p:spTree>
    <p:extLst>
      <p:ext uri="{BB962C8B-B14F-4D97-AF65-F5344CB8AC3E}">
        <p14:creationId xmlns:p14="http://schemas.microsoft.com/office/powerpoint/2010/main" val="358070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FIP’s disease prevention programme aims to advance the role of pharmacists in the area of disease prevention strategies that enable us to remain healthy, functional and productive, leading to happier lives, stronger economic growth and less pressure on health systems. Pharmacists can have roles in health promotion and literacy, self-care, management of self-limiting conditions, vaccination and prevention of communicable and vector-borne diseases. A key element of the prevention programme is the role of pharmacists in improving vaccination coverage rates throughout the life course.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 </a:t>
            </a:r>
            <a:endParaRPr lang="en-GB" sz="2800" b="0" i="0" dirty="0">
              <a:solidFill>
                <a:srgbClr val="000000"/>
              </a:solidFill>
              <a:effectLst/>
              <a:latin typeface="Segoe UI" panose="020B0502040204020203" pitchFamily="34" charset="0"/>
            </a:endParaRPr>
          </a:p>
          <a:p>
            <a:endParaRPr lang="en-GB" sz="1800" dirty="0">
              <a:cs typeface="Calibri"/>
            </a:endParaRPr>
          </a:p>
        </p:txBody>
      </p:sp>
      <p:sp>
        <p:nvSpPr>
          <p:cNvPr id="4" name="Slide Number Placeholder 3"/>
          <p:cNvSpPr>
            <a:spLocks noGrp="1"/>
          </p:cNvSpPr>
          <p:nvPr>
            <p:ph type="sldNum" sz="quarter" idx="5"/>
          </p:nvPr>
        </p:nvSpPr>
        <p:spPr/>
        <p:txBody>
          <a:bodyPr/>
          <a:lstStyle/>
          <a:p>
            <a:fld id="{57788998-8F64-416E-9E45-5AEB5A010284}" type="slidenum">
              <a:rPr lang="en-US"/>
              <a:t>11</a:t>
            </a:fld>
            <a:endParaRPr lang="en-US"/>
          </a:p>
        </p:txBody>
      </p:sp>
    </p:spTree>
    <p:extLst>
      <p:ext uri="{BB962C8B-B14F-4D97-AF65-F5344CB8AC3E}">
        <p14:creationId xmlns:p14="http://schemas.microsoft.com/office/powerpoint/2010/main" val="106121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E13554-8B98-454A-A9E6-E5659CF58EC5}" type="slidenum">
              <a:rPr lang="en-GB" smtClean="0"/>
              <a:t>12</a:t>
            </a:fld>
            <a:endParaRPr lang="en-GB"/>
          </a:p>
        </p:txBody>
      </p:sp>
    </p:spTree>
    <p:extLst>
      <p:ext uri="{BB962C8B-B14F-4D97-AF65-F5344CB8AC3E}">
        <p14:creationId xmlns:p14="http://schemas.microsoft.com/office/powerpoint/2010/main" val="324918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720725"/>
            <a:ext cx="5919788" cy="3330575"/>
          </a:xfrm>
        </p:spPr>
      </p:sp>
      <p:sp>
        <p:nvSpPr>
          <p:cNvPr id="3" name="Notes Placeholder 2"/>
          <p:cNvSpPr>
            <a:spLocks noGrp="1"/>
          </p:cNvSpPr>
          <p:nvPr>
            <p:ph type="body" idx="1"/>
          </p:nvPr>
        </p:nvSpPr>
        <p:spPr/>
        <p:txBody>
          <a:bodyPr>
            <a:normAutofit fontScale="92500" lnSpcReduction="20000"/>
          </a:bodyPr>
          <a:lstStyle/>
          <a:p>
            <a:pPr defTabSz="457200" eaLnBrk="0" fontAlgn="base" hangingPunct="0">
              <a:spcBef>
                <a:spcPct val="30000"/>
              </a:spcBef>
              <a:spcAft>
                <a:spcPct val="0"/>
              </a:spcAft>
              <a:defRPr/>
            </a:pPr>
            <a:r>
              <a:rPr lang="en-GB" sz="1800" dirty="0">
                <a:effectLst/>
                <a:latin typeface="Calibri"/>
                <a:ea typeface="Calibri" panose="020F0502020204030204" pitchFamily="34" charset="0"/>
                <a:cs typeface="Calibri"/>
              </a:rPr>
              <a:t>FIP Development Goal 10: Equity &amp; Equality and the EquityRx programme </a:t>
            </a:r>
            <a:r>
              <a:rPr lang="en-GB" sz="1800" dirty="0">
                <a:latin typeface="Calibri"/>
                <a:ea typeface="Calibri" panose="020F0502020204030204" pitchFamily="34" charset="0"/>
                <a:cs typeface="Calibri"/>
              </a:rPr>
              <a:t>support</a:t>
            </a:r>
            <a:r>
              <a:rPr lang="en-GB" sz="1800" dirty="0">
                <a:effectLst/>
                <a:latin typeface="Calibri"/>
                <a:ea typeface="Calibri" panose="020F0502020204030204" pitchFamily="34" charset="0"/>
                <a:cs typeface="Calibri"/>
              </a:rPr>
              <a:t> the equitable access to health care for all individuals, regardless of the following social, demographic and health identifiers &amp; their intersectionality:</a:t>
            </a:r>
            <a:r>
              <a:rPr lang="en-GB" sz="1800" dirty="0">
                <a:latin typeface="Calibri"/>
                <a:ea typeface="Calibri" panose="020F0502020204030204" pitchFamily="34" charset="0"/>
                <a:cs typeface="Calibri"/>
              </a:rPr>
              <a:t> </a:t>
            </a:r>
            <a:endParaRPr lang="en-US" sz="2000" dirty="0">
              <a:effectLst/>
              <a:latin typeface="Calibri"/>
              <a:ea typeface="Calibri" panose="020F0502020204030204" pitchFamily="34" charset="0"/>
              <a:cs typeface="Calibri" panose="020F0502020204030204"/>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Age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Disease and </a:t>
            </a:r>
            <a:r>
              <a:rPr lang="en-GB" sz="1800" dirty="0" err="1">
                <a:effectLst/>
                <a:latin typeface="Calibri" panose="020F0502020204030204" pitchFamily="34" charset="0"/>
                <a:ea typeface="Calibri" panose="020F0502020204030204" pitchFamily="34" charset="0"/>
                <a:cs typeface="Arial" panose="020B0604020202020204" pitchFamily="34" charset="0"/>
              </a:rPr>
              <a:t>comorbities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Gender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Literacy &amp; access to education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Mental and physical ability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Race and ethnicity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Religious beliefs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Sexual orientation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Socioeconomic status and class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6C479D1-6D15-434F-9ADD-DCCA57E05B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28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0000" y="384000"/>
            <a:ext cx="8064000" cy="1248000"/>
          </a:xfrm>
        </p:spPr>
        <p:txBody>
          <a:bodyPr anchor="ctr" anchorCtr="0"/>
          <a:lstStyle>
            <a:lvl1pPr algn="l">
              <a:lnSpc>
                <a:spcPts val="3200"/>
              </a:lnSpc>
              <a:defRPr sz="2933" baseline="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3360000" y="1917700"/>
            <a:ext cx="8064000" cy="288000"/>
          </a:xfrm>
        </p:spPr>
        <p:txBody>
          <a:bodyPr/>
          <a:lstStyle>
            <a:lvl1pPr marL="0" indent="0" algn="l">
              <a:lnSpc>
                <a:spcPts val="1867"/>
              </a:lnSpc>
              <a:buNone/>
              <a:defRPr sz="1600" b="1">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name of speaker</a:t>
            </a:r>
          </a:p>
        </p:txBody>
      </p:sp>
      <p:pic>
        <p:nvPicPr>
          <p:cNvPr id="4" name="Picture 3" descr="FIP_B_Titel_Logo_300.png"/>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240000" y="576000"/>
            <a:ext cx="2641600" cy="1584960"/>
          </a:xfrm>
          <a:prstGeom prst="rect">
            <a:avLst/>
          </a:prstGeom>
        </p:spPr>
      </p:pic>
      <p:cxnSp>
        <p:nvCxnSpPr>
          <p:cNvPr id="6" name="Straight Connector 10"/>
          <p:cNvCxnSpPr/>
          <p:nvPr userDrawn="1"/>
        </p:nvCxnSpPr>
        <p:spPr>
          <a:xfrm>
            <a:off x="3360000" y="1824000"/>
            <a:ext cx="806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0" hasCustomPrompt="1"/>
          </p:nvPr>
        </p:nvSpPr>
        <p:spPr>
          <a:xfrm>
            <a:off x="3360000" y="2208000"/>
            <a:ext cx="8064000" cy="240000"/>
          </a:xfrm>
        </p:spPr>
        <p:txBody>
          <a:bodyPr anchor="t" anchorCtr="0"/>
          <a:lstStyle>
            <a:lvl1pPr marL="0" indent="0">
              <a:lnSpc>
                <a:spcPts val="1600"/>
              </a:lnSpc>
              <a:buNone/>
              <a:defRPr sz="1333" b="0" baseline="0">
                <a:solidFill>
                  <a:schemeClr val="tx2"/>
                </a:solidFill>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Click to edit function or date</a:t>
            </a:r>
          </a:p>
        </p:txBody>
      </p:sp>
    </p:spTree>
    <p:extLst>
      <p:ext uri="{BB962C8B-B14F-4D97-AF65-F5344CB8AC3E}">
        <p14:creationId xmlns:p14="http://schemas.microsoft.com/office/powerpoint/2010/main" val="284934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824000" y="1584000"/>
            <a:ext cx="8544000" cy="1008000"/>
          </a:xfrm>
        </p:spPr>
        <p:txBody>
          <a:bodyPr vert="horz" anchor="t" anchorCtr="0"/>
          <a:lstStyle>
            <a:lvl1pPr algn="ctr">
              <a:lnSpc>
                <a:spcPts val="6400"/>
              </a:lnSpc>
              <a:defRPr sz="4800" b="1">
                <a:solidFill>
                  <a:schemeClr val="bg1"/>
                </a:solidFill>
              </a:defRPr>
            </a:lvl1pPr>
          </a:lstStyle>
          <a:p>
            <a:r>
              <a:rPr lang="en-GB" noProof="0"/>
              <a:t>Click to edit title style</a:t>
            </a:r>
          </a:p>
        </p:txBody>
      </p:sp>
      <p:cxnSp>
        <p:nvCxnSpPr>
          <p:cNvPr id="6" name="Straight Connector 10"/>
          <p:cNvCxnSpPr/>
          <p:nvPr userDrawn="1"/>
        </p:nvCxnSpPr>
        <p:spPr>
          <a:xfrm>
            <a:off x="1824000" y="2722267"/>
            <a:ext cx="8544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824000" y="2880000"/>
            <a:ext cx="8544000" cy="2400000"/>
          </a:xfrm>
        </p:spPr>
        <p:txBody>
          <a:bodyPr anchor="t" anchorCtr="0"/>
          <a:lstStyle>
            <a:lvl1pPr marL="0" indent="0" algn="ctr">
              <a:lnSpc>
                <a:spcPts val="6400"/>
              </a:lnSpc>
              <a:buNone/>
              <a:defRPr sz="4800" b="0" i="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Click to edit text styles</a:t>
            </a:r>
          </a:p>
        </p:txBody>
      </p:sp>
    </p:spTree>
    <p:extLst>
      <p:ext uri="{BB962C8B-B14F-4D97-AF65-F5344CB8AC3E}">
        <p14:creationId xmlns:p14="http://schemas.microsoft.com/office/powerpoint/2010/main" val="265512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96204" y="755560"/>
            <a:ext cx="4799593" cy="5279147"/>
          </a:xfrm>
          <a:prstGeom prst="rect">
            <a:avLst/>
          </a:prstGeom>
          <a:effectLst>
            <a:outerShdw blurRad="406400" dist="38100" dir="5400000" sx="105000" sy="105000" algn="t" rotWithShape="0">
              <a:prstClr val="black">
                <a:alpha val="56000"/>
              </a:prstClr>
            </a:outerShdw>
          </a:effectLst>
        </p:spPr>
      </p:pic>
    </p:spTree>
    <p:extLst>
      <p:ext uri="{BB962C8B-B14F-4D97-AF65-F5344CB8AC3E}">
        <p14:creationId xmlns:p14="http://schemas.microsoft.com/office/powerpoint/2010/main" val="399528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8765969-D5A4-4435-BCCB-932FB617F6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01F9F2-D9CB-4CE5-881C-583A83C55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B50A80-4B6F-4439-B3B7-61E6AA7410BF}"/>
              </a:ext>
            </a:extLst>
          </p:cNvPr>
          <p:cNvSpPr>
            <a:spLocks noGrp="1" noChangeArrowheads="1"/>
          </p:cNvSpPr>
          <p:nvPr>
            <p:ph type="sldNum" sz="quarter" idx="12"/>
          </p:nvPr>
        </p:nvSpPr>
        <p:spPr>
          <a:ln/>
        </p:spPr>
        <p:txBody>
          <a:bodyPr/>
          <a:lstStyle>
            <a:lvl1pPr>
              <a:defRPr/>
            </a:lvl1pPr>
          </a:lstStyle>
          <a:p>
            <a:pPr>
              <a:defRPr/>
            </a:pPr>
            <a:fld id="{5182E61F-A737-43C5-ABC5-36EE19FACD17}" type="slidenum">
              <a:rPr lang="en-US" altLang="en-US"/>
              <a:pPr>
                <a:defRPr/>
              </a:pPr>
              <a:t>‹#›</a:t>
            </a:fld>
            <a:endParaRPr lang="en-US" altLang="en-US"/>
          </a:p>
        </p:txBody>
      </p:sp>
    </p:spTree>
    <p:extLst>
      <p:ext uri="{BB962C8B-B14F-4D97-AF65-F5344CB8AC3E}">
        <p14:creationId xmlns:p14="http://schemas.microsoft.com/office/powerpoint/2010/main" val="304148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3F8050-CE90-4F93-8106-423B3E722F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1F9A298-6D5A-49B4-8A7C-E843383D6C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6B84F7-D10A-478F-B0FC-078AD09A95A6}"/>
              </a:ext>
            </a:extLst>
          </p:cNvPr>
          <p:cNvSpPr>
            <a:spLocks noGrp="1" noChangeArrowheads="1"/>
          </p:cNvSpPr>
          <p:nvPr>
            <p:ph type="sldNum" sz="quarter" idx="12"/>
          </p:nvPr>
        </p:nvSpPr>
        <p:spPr>
          <a:ln/>
        </p:spPr>
        <p:txBody>
          <a:bodyPr/>
          <a:lstStyle>
            <a:lvl1pPr>
              <a:defRPr/>
            </a:lvl1pPr>
          </a:lstStyle>
          <a:p>
            <a:pPr>
              <a:defRPr/>
            </a:pPr>
            <a:fld id="{76453E34-6FF8-4553-B05E-97BB50A25714}" type="slidenum">
              <a:rPr lang="en-US" altLang="en-US"/>
              <a:pPr>
                <a:defRPr/>
              </a:pPr>
              <a:t>‹#›</a:t>
            </a:fld>
            <a:endParaRPr lang="en-US" altLang="en-US"/>
          </a:p>
        </p:txBody>
      </p:sp>
    </p:spTree>
    <p:extLst>
      <p:ext uri="{BB962C8B-B14F-4D97-AF65-F5344CB8AC3E}">
        <p14:creationId xmlns:p14="http://schemas.microsoft.com/office/powerpoint/2010/main" val="847488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fbeelding met bij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6000" y="1824000"/>
            <a:ext cx="3840000" cy="3648000"/>
          </a:xfrm>
        </p:spPr>
        <p:txBody>
          <a:bodyPr/>
          <a:lstStyle>
            <a:lvl1pPr marL="0" indent="0">
              <a:lnSpc>
                <a:spcPts val="2667"/>
              </a:lnSpc>
              <a:buNone/>
              <a:defRPr sz="2133">
                <a:solidFill>
                  <a:schemeClr val="accent1"/>
                </a:solidFill>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smtClean="0"/>
              <a:pPr/>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04250-613F-4554-B44F-03A9E6B9A483}" type="slidenum">
              <a:rPr lang="en-GB" smtClean="0"/>
              <a:pPr/>
              <a:t>‹#›</a:t>
            </a:fld>
            <a:endParaRPr lang="en-GB"/>
          </a:p>
        </p:txBody>
      </p:sp>
      <p:sp>
        <p:nvSpPr>
          <p:cNvPr id="9" name="Title 1"/>
          <p:cNvSpPr>
            <a:spLocks noGrp="1"/>
          </p:cNvSpPr>
          <p:nvPr>
            <p:ph type="title"/>
          </p:nvPr>
        </p:nvSpPr>
        <p:spPr>
          <a:xfrm>
            <a:off x="336000" y="287999"/>
            <a:ext cx="10080000" cy="792000"/>
          </a:xfrm>
        </p:spPr>
        <p:txBody>
          <a:bodyPr/>
          <a:lstStyle>
            <a:lvl1pPr>
              <a:defRPr>
                <a:solidFill>
                  <a:schemeClr val="tx2"/>
                </a:solidFill>
              </a:defRPr>
            </a:lvl1pPr>
          </a:lstStyle>
          <a:p>
            <a:r>
              <a:rPr lang="en-US"/>
              <a:t>Click to edit Master title style</a:t>
            </a:r>
          </a:p>
        </p:txBody>
      </p:sp>
      <p:sp>
        <p:nvSpPr>
          <p:cNvPr id="11" name="Picture Placeholder 10"/>
          <p:cNvSpPr>
            <a:spLocks noGrp="1"/>
          </p:cNvSpPr>
          <p:nvPr>
            <p:ph type="pic" sz="quarter" idx="14"/>
          </p:nvPr>
        </p:nvSpPr>
        <p:spPr>
          <a:xfrm>
            <a:off x="4416000" y="1824000"/>
            <a:ext cx="7440000" cy="3648000"/>
          </a:xfrm>
        </p:spPr>
        <p:txBody>
          <a:bodyPr tIns="180000"/>
          <a:lstStyle>
            <a:lvl1pPr marL="0" indent="0" algn="ctr">
              <a:buFontTx/>
              <a:buNone/>
              <a:defRPr sz="2400">
                <a:solidFill>
                  <a:schemeClr val="bg1">
                    <a:lumMod val="50000"/>
                  </a:schemeClr>
                </a:solidFill>
              </a:defRPr>
            </a:lvl1pPr>
          </a:lstStyle>
          <a:p>
            <a:r>
              <a:rPr lang="en-US"/>
              <a:t>Click icon to add picture</a:t>
            </a:r>
            <a:endParaRPr lang="en-GB"/>
          </a:p>
        </p:txBody>
      </p:sp>
      <p:sp>
        <p:nvSpPr>
          <p:cNvPr id="10" name="Text Placeholder 2"/>
          <p:cNvSpPr>
            <a:spLocks noGrp="1"/>
          </p:cNvSpPr>
          <p:nvPr>
            <p:ph type="body" idx="13"/>
          </p:nvPr>
        </p:nvSpPr>
        <p:spPr>
          <a:xfrm>
            <a:off x="336000" y="1392000"/>
            <a:ext cx="11520000" cy="324000"/>
          </a:xfrm>
        </p:spPr>
        <p:txBody>
          <a:bodyPr anchor="t" anchorCtr="0"/>
          <a:lstStyle>
            <a:lvl1pPr marL="0" indent="0">
              <a:lnSpc>
                <a:spcPts val="2667"/>
              </a:lnSpc>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180108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406AAA-D699-4C1D-A0EC-EC659E9F1150}" type="datetimeFigureOut">
              <a:rPr lang="en-GB" smtClean="0"/>
              <a:pPr/>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04250-613F-4554-B44F-03A9E6B9A483}" type="slidenum">
              <a:rPr lang="en-GB" smtClean="0"/>
              <a:pPr/>
              <a:t>‹#›</a:t>
            </a:fld>
            <a:endParaRPr lang="en-GB"/>
          </a:p>
        </p:txBody>
      </p:sp>
      <p:sp>
        <p:nvSpPr>
          <p:cNvPr id="7" name="Text Placeholder 2"/>
          <p:cNvSpPr>
            <a:spLocks noGrp="1"/>
          </p:cNvSpPr>
          <p:nvPr>
            <p:ph type="body" idx="13"/>
          </p:nvPr>
        </p:nvSpPr>
        <p:spPr>
          <a:xfrm>
            <a:off x="336000" y="1392000"/>
            <a:ext cx="11520000" cy="324000"/>
          </a:xfrm>
        </p:spPr>
        <p:txBody>
          <a:bodyPr anchor="t" anchorCtr="0"/>
          <a:lstStyle>
            <a:lvl1pPr marL="0" indent="0">
              <a:lnSpc>
                <a:spcPts val="2667"/>
              </a:lnSpc>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350911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36000" y="1824000"/>
            <a:ext cx="11520000" cy="3648000"/>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smtClean="0"/>
              <a:pPr/>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
        <p:nvSpPr>
          <p:cNvPr id="7" name="Text Placeholder 2"/>
          <p:cNvSpPr>
            <a:spLocks noGrp="1"/>
          </p:cNvSpPr>
          <p:nvPr>
            <p:ph type="body" idx="13"/>
          </p:nvPr>
        </p:nvSpPr>
        <p:spPr>
          <a:xfrm>
            <a:off x="336000" y="1392000"/>
            <a:ext cx="11520000" cy="324000"/>
          </a:xfrm>
        </p:spPr>
        <p:txBody>
          <a:bodyPr anchor="t" anchorCtr="0"/>
          <a:lstStyle>
            <a:lvl1pPr marL="0" indent="0">
              <a:lnSpc>
                <a:spcPts val="2667"/>
              </a:lnSpc>
              <a:buNone/>
              <a:defRPr sz="2667" b="1">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Tree>
    <p:extLst>
      <p:ext uri="{BB962C8B-B14F-4D97-AF65-F5344CB8AC3E}">
        <p14:creationId xmlns:p14="http://schemas.microsoft.com/office/powerpoint/2010/main" val="357171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2_Title and Content 2">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36000" y="287999"/>
            <a:ext cx="10080000" cy="792000"/>
          </a:xfrm>
          <a:prstGeom prst="rect">
            <a:avLst/>
          </a:prstGeom>
          <a:noFill/>
          <a:ln>
            <a:noFill/>
          </a:ln>
        </p:spPr>
        <p:txBody>
          <a:bodyPr spcFirstLastPara="1" wrap="square" lIns="0" tIns="0" rIns="0" bIns="0" anchor="ctr" anchorCtr="0">
            <a:noAutofit/>
          </a:bodyPr>
          <a:lstStyle>
            <a:lvl1pPr marR="0" lvl="0" algn="l" rtl="0">
              <a:lnSpc>
                <a:spcPct val="108333"/>
              </a:lnSpc>
              <a:spcBef>
                <a:spcPts val="0"/>
              </a:spcBef>
              <a:spcAft>
                <a:spcPts val="0"/>
              </a:spcAft>
              <a:buClr>
                <a:schemeClr val="dk2"/>
              </a:buClr>
              <a:buSzPts val="2400"/>
              <a:buFont typeface="Calibri"/>
              <a:buNone/>
              <a:defRPr sz="2667"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body" idx="1"/>
          </p:nvPr>
        </p:nvSpPr>
        <p:spPr>
          <a:xfrm>
            <a:off x="336000" y="1824000"/>
            <a:ext cx="11520000" cy="3648000"/>
          </a:xfrm>
          <a:prstGeom prst="rect">
            <a:avLst/>
          </a:prstGeom>
          <a:noFill/>
          <a:ln>
            <a:noFill/>
          </a:ln>
        </p:spPr>
        <p:txBody>
          <a:bodyPr spcFirstLastPara="1" wrap="square" lIns="0" tIns="0" rIns="0" bIns="0" anchor="t" anchorCtr="0">
            <a:noAutofit/>
          </a:bodyPr>
          <a:lstStyle>
            <a:lvl1pPr marL="609570" lvl="0" indent="-474109" algn="l">
              <a:lnSpc>
                <a:spcPct val="120000"/>
              </a:lnSpc>
              <a:spcBef>
                <a:spcPts val="0"/>
              </a:spcBef>
              <a:spcAft>
                <a:spcPts val="0"/>
              </a:spcAft>
              <a:buClr>
                <a:schemeClr val="accent2"/>
              </a:buClr>
              <a:buSzPts val="2000"/>
              <a:buChar char="•"/>
              <a:defRPr>
                <a:solidFill>
                  <a:schemeClr val="tx1"/>
                </a:solidFill>
              </a:defRPr>
            </a:lvl1pPr>
            <a:lvl2pPr marL="1219140" lvl="1" indent="-474109" algn="l">
              <a:lnSpc>
                <a:spcPct val="120000"/>
              </a:lnSpc>
              <a:spcBef>
                <a:spcPts val="0"/>
              </a:spcBef>
              <a:spcAft>
                <a:spcPts val="0"/>
              </a:spcAft>
              <a:buClr>
                <a:schemeClr val="dk2"/>
              </a:buClr>
              <a:buSzPts val="2000"/>
              <a:buChar char="•"/>
              <a:defRPr>
                <a:solidFill>
                  <a:schemeClr val="dk2"/>
                </a:solidFill>
              </a:defRPr>
            </a:lvl2pPr>
            <a:lvl3pPr marL="1828709" lvl="2" indent="-474109" algn="l">
              <a:lnSpc>
                <a:spcPct val="120000"/>
              </a:lnSpc>
              <a:spcBef>
                <a:spcPts val="0"/>
              </a:spcBef>
              <a:spcAft>
                <a:spcPts val="0"/>
              </a:spcAft>
              <a:buClr>
                <a:schemeClr val="dk2"/>
              </a:buClr>
              <a:buSzPts val="2000"/>
              <a:buChar char="•"/>
              <a:defRPr>
                <a:solidFill>
                  <a:schemeClr val="dk2"/>
                </a:solidFill>
              </a:defRPr>
            </a:lvl3pPr>
            <a:lvl4pPr marL="2438278" lvl="3" indent="-474109" algn="l">
              <a:lnSpc>
                <a:spcPct val="120000"/>
              </a:lnSpc>
              <a:spcBef>
                <a:spcPts val="0"/>
              </a:spcBef>
              <a:spcAft>
                <a:spcPts val="0"/>
              </a:spcAft>
              <a:buClr>
                <a:schemeClr val="dk2"/>
              </a:buClr>
              <a:buSzPts val="2000"/>
              <a:buChar char="•"/>
              <a:defRPr>
                <a:solidFill>
                  <a:schemeClr val="dk2"/>
                </a:solidFill>
              </a:defRPr>
            </a:lvl4pPr>
            <a:lvl5pPr marL="3047848" lvl="4" indent="-474109" algn="l">
              <a:lnSpc>
                <a:spcPct val="120000"/>
              </a:lnSpc>
              <a:spcBef>
                <a:spcPts val="0"/>
              </a:spcBef>
              <a:spcAft>
                <a:spcPts val="0"/>
              </a:spcAft>
              <a:buClr>
                <a:schemeClr val="dk2"/>
              </a:buClr>
              <a:buSzPts val="2000"/>
              <a:buChar char="•"/>
              <a:defRPr>
                <a:solidFill>
                  <a:schemeClr val="dk2"/>
                </a:solidFill>
              </a:defRPr>
            </a:lvl5pPr>
            <a:lvl6pPr marL="3657418" lvl="5" indent="-457178" algn="l">
              <a:lnSpc>
                <a:spcPct val="90000"/>
              </a:lnSpc>
              <a:spcBef>
                <a:spcPts val="667"/>
              </a:spcBef>
              <a:spcAft>
                <a:spcPts val="0"/>
              </a:spcAft>
              <a:buClr>
                <a:schemeClr val="dk1"/>
              </a:buClr>
              <a:buSzPts val="1800"/>
              <a:buChar char="•"/>
              <a:defRPr/>
            </a:lvl6pPr>
            <a:lvl7pPr marL="4266987" lvl="6" indent="-457178" algn="l">
              <a:lnSpc>
                <a:spcPct val="90000"/>
              </a:lnSpc>
              <a:spcBef>
                <a:spcPts val="667"/>
              </a:spcBef>
              <a:spcAft>
                <a:spcPts val="0"/>
              </a:spcAft>
              <a:buClr>
                <a:schemeClr val="dk1"/>
              </a:buClr>
              <a:buSzPts val="1800"/>
              <a:buChar char="•"/>
              <a:defRPr/>
            </a:lvl7pPr>
            <a:lvl8pPr marL="4876557" lvl="7" indent="-457178" algn="l">
              <a:lnSpc>
                <a:spcPct val="90000"/>
              </a:lnSpc>
              <a:spcBef>
                <a:spcPts val="667"/>
              </a:spcBef>
              <a:spcAft>
                <a:spcPts val="0"/>
              </a:spcAft>
              <a:buClr>
                <a:schemeClr val="dk1"/>
              </a:buClr>
              <a:buSzPts val="1800"/>
              <a:buChar char="•"/>
              <a:defRPr/>
            </a:lvl8pPr>
            <a:lvl9pPr marL="5486126" lvl="8" indent="-457178" algn="l">
              <a:lnSpc>
                <a:spcPct val="90000"/>
              </a:lnSpc>
              <a:spcBef>
                <a:spcPts val="667"/>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336000" y="5621373"/>
            <a:ext cx="1935453" cy="14902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276851" y="5621373"/>
            <a:ext cx="4114800" cy="14902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120000" y="5621373"/>
            <a:ext cx="2736000" cy="14902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9pPr>
          </a:lstStyle>
          <a:p>
            <a:fld id="{00000000-1234-1234-1234-123412341234}" type="slidenum">
              <a:rPr lang="en-US" smtClean="0"/>
              <a:pPr/>
              <a:t>‹#›</a:t>
            </a:fld>
            <a:endParaRPr lang="en-US"/>
          </a:p>
        </p:txBody>
      </p:sp>
      <p:sp>
        <p:nvSpPr>
          <p:cNvPr id="29" name="Google Shape;29;p3"/>
          <p:cNvSpPr txBox="1">
            <a:spLocks noGrp="1"/>
          </p:cNvSpPr>
          <p:nvPr>
            <p:ph type="body" idx="2"/>
          </p:nvPr>
        </p:nvSpPr>
        <p:spPr>
          <a:xfrm>
            <a:off x="336000" y="1392000"/>
            <a:ext cx="11520000" cy="324000"/>
          </a:xfrm>
          <a:prstGeom prst="rect">
            <a:avLst/>
          </a:prstGeom>
          <a:noFill/>
          <a:ln>
            <a:noFill/>
          </a:ln>
        </p:spPr>
        <p:txBody>
          <a:bodyPr spcFirstLastPara="1" wrap="square" lIns="0" tIns="0" rIns="0" bIns="0" anchor="t" anchorCtr="0">
            <a:noAutofit/>
          </a:bodyPr>
          <a:lstStyle>
            <a:lvl1pPr marL="609570" lvl="0" indent="-304784" algn="l">
              <a:lnSpc>
                <a:spcPct val="100000"/>
              </a:lnSpc>
              <a:spcBef>
                <a:spcPts val="0"/>
              </a:spcBef>
              <a:spcAft>
                <a:spcPts val="0"/>
              </a:spcAft>
              <a:buClr>
                <a:schemeClr val="accent2"/>
              </a:buClr>
              <a:buSzPts val="2000"/>
              <a:buNone/>
              <a:defRPr sz="2667" b="1">
                <a:solidFill>
                  <a:schemeClr val="tx1"/>
                </a:solidFill>
              </a:defRPr>
            </a:lvl1pPr>
            <a:lvl2pPr marL="1219140" lvl="1" indent="-304784" algn="l">
              <a:lnSpc>
                <a:spcPct val="120000"/>
              </a:lnSpc>
              <a:spcBef>
                <a:spcPts val="0"/>
              </a:spcBef>
              <a:spcAft>
                <a:spcPts val="0"/>
              </a:spcAft>
              <a:buClr>
                <a:schemeClr val="dk2"/>
              </a:buClr>
              <a:buSzPts val="2000"/>
              <a:buNone/>
              <a:defRPr sz="2667" b="1"/>
            </a:lvl2pPr>
            <a:lvl3pPr marL="1828709" lvl="2" indent="-304784" algn="l">
              <a:lnSpc>
                <a:spcPct val="133333"/>
              </a:lnSpc>
              <a:spcBef>
                <a:spcPts val="0"/>
              </a:spcBef>
              <a:spcAft>
                <a:spcPts val="0"/>
              </a:spcAft>
              <a:buClr>
                <a:schemeClr val="dk2"/>
              </a:buClr>
              <a:buSzPts val="1800"/>
              <a:buNone/>
              <a:defRPr sz="2400" b="1"/>
            </a:lvl3pPr>
            <a:lvl4pPr marL="2438278" lvl="3" indent="-304784" algn="l">
              <a:lnSpc>
                <a:spcPct val="150000"/>
              </a:lnSpc>
              <a:spcBef>
                <a:spcPts val="0"/>
              </a:spcBef>
              <a:spcAft>
                <a:spcPts val="0"/>
              </a:spcAft>
              <a:buClr>
                <a:schemeClr val="dk2"/>
              </a:buClr>
              <a:buSzPts val="1600"/>
              <a:buNone/>
              <a:defRPr sz="2133" b="1"/>
            </a:lvl4pPr>
            <a:lvl5pPr marL="3047848" lvl="4" indent="-304784" algn="l">
              <a:lnSpc>
                <a:spcPct val="150000"/>
              </a:lnSpc>
              <a:spcBef>
                <a:spcPts val="0"/>
              </a:spcBef>
              <a:spcAft>
                <a:spcPts val="0"/>
              </a:spcAft>
              <a:buClr>
                <a:schemeClr val="dk2"/>
              </a:buClr>
              <a:buSzPts val="1600"/>
              <a:buNone/>
              <a:defRPr sz="2133" b="1"/>
            </a:lvl5pPr>
            <a:lvl6pPr marL="3657418" lvl="5" indent="-304784" algn="l">
              <a:lnSpc>
                <a:spcPct val="90000"/>
              </a:lnSpc>
              <a:spcBef>
                <a:spcPts val="667"/>
              </a:spcBef>
              <a:spcAft>
                <a:spcPts val="0"/>
              </a:spcAft>
              <a:buClr>
                <a:schemeClr val="dk1"/>
              </a:buClr>
              <a:buSzPts val="1600"/>
              <a:buNone/>
              <a:defRPr sz="2133" b="1"/>
            </a:lvl6pPr>
            <a:lvl7pPr marL="4266987" lvl="6" indent="-304784" algn="l">
              <a:lnSpc>
                <a:spcPct val="90000"/>
              </a:lnSpc>
              <a:spcBef>
                <a:spcPts val="667"/>
              </a:spcBef>
              <a:spcAft>
                <a:spcPts val="0"/>
              </a:spcAft>
              <a:buClr>
                <a:schemeClr val="dk1"/>
              </a:buClr>
              <a:buSzPts val="1600"/>
              <a:buNone/>
              <a:defRPr sz="2133" b="1"/>
            </a:lvl7pPr>
            <a:lvl8pPr marL="4876557" lvl="7" indent="-304784" algn="l">
              <a:lnSpc>
                <a:spcPct val="90000"/>
              </a:lnSpc>
              <a:spcBef>
                <a:spcPts val="667"/>
              </a:spcBef>
              <a:spcAft>
                <a:spcPts val="0"/>
              </a:spcAft>
              <a:buClr>
                <a:schemeClr val="dk1"/>
              </a:buClr>
              <a:buSzPts val="1600"/>
              <a:buNone/>
              <a:defRPr sz="2133" b="1"/>
            </a:lvl8pPr>
            <a:lvl9pPr marL="5486126" lvl="8" indent="-304784" algn="l">
              <a:lnSpc>
                <a:spcPct val="90000"/>
              </a:lnSpc>
              <a:spcBef>
                <a:spcPts val="667"/>
              </a:spcBef>
              <a:spcAft>
                <a:spcPts val="0"/>
              </a:spcAft>
              <a:buClr>
                <a:schemeClr val="dk1"/>
              </a:buClr>
              <a:buSzPts val="1600"/>
              <a:buNone/>
              <a:defRPr sz="2133" b="1"/>
            </a:lvl9pPr>
          </a:lstStyle>
          <a:p>
            <a:endParaRPr/>
          </a:p>
        </p:txBody>
      </p:sp>
    </p:spTree>
    <p:extLst>
      <p:ext uri="{BB962C8B-B14F-4D97-AF65-F5344CB8AC3E}">
        <p14:creationId xmlns:p14="http://schemas.microsoft.com/office/powerpoint/2010/main" val="3083028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336000" y="1392000"/>
            <a:ext cx="11520000" cy="4080000"/>
          </a:xfrm>
        </p:spPr>
        <p:txBody>
          <a:bodyPr/>
          <a:lstStyle>
            <a:lvl1pPr>
              <a:defRPr>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smtClean="0"/>
              <a:pPr/>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416794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tandard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289627"/>
            <a:ext cx="11328000" cy="430375"/>
          </a:xfrm>
        </p:spPr>
        <p:txBody>
          <a:bodyPr/>
          <a:lstStyle>
            <a:lvl1pPr>
              <a:defRPr baseline="0">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432000" y="1295999"/>
            <a:ext cx="11328000" cy="4320000"/>
          </a:xfrm>
        </p:spPr>
        <p:txBody>
          <a:bodyPr/>
          <a:lstStyle>
            <a:lvl1pPr>
              <a:defRPr>
                <a:solidFill>
                  <a:schemeClr val="tx1"/>
                </a:solidFill>
              </a:defRPr>
            </a:lvl1pPr>
            <a:lvl2pPr>
              <a:defRPr sz="2000" i="1">
                <a:solidFill>
                  <a:schemeClr val="tx1"/>
                </a:solidFill>
              </a:defRPr>
            </a:lvl2pPr>
            <a:lvl3pPr>
              <a:defRPr sz="1800">
                <a:solidFill>
                  <a:schemeClr val="tx1"/>
                </a:solidFill>
              </a:defRPr>
            </a:lvl3pPr>
            <a:lvl4pPr>
              <a:defRPr sz="1800" i="1">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0054A5-D0A0-4BCC-BDEB-7F1569F24A1A}" type="slidenum">
              <a:rPr lang="en-US" smtClean="0"/>
              <a:pPr>
                <a:defRPr/>
              </a:pPr>
              <a:t>‹#›</a:t>
            </a:fld>
            <a:endParaRPr lang="en-US"/>
          </a:p>
        </p:txBody>
      </p:sp>
      <p:sp>
        <p:nvSpPr>
          <p:cNvPr id="9" name="Text Placeholder 2"/>
          <p:cNvSpPr>
            <a:spLocks noGrp="1"/>
          </p:cNvSpPr>
          <p:nvPr>
            <p:ph type="body" idx="13" hasCustomPrompt="1"/>
          </p:nvPr>
        </p:nvSpPr>
        <p:spPr>
          <a:xfrm>
            <a:off x="432001" y="720001"/>
            <a:ext cx="11328200" cy="410300"/>
          </a:xfrm>
        </p:spPr>
        <p:txBody>
          <a:bodyPr anchor="t" anchorCtr="0"/>
          <a:lstStyle>
            <a:lvl1pPr marL="0" indent="0">
              <a:buNone/>
              <a:defRPr sz="2600" b="0" i="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noProof="0" dirty="0"/>
              <a:t>Click to edit Subtitle style</a:t>
            </a:r>
          </a:p>
        </p:txBody>
      </p:sp>
    </p:spTree>
    <p:extLst>
      <p:ext uri="{BB962C8B-B14F-4D97-AF65-F5344CB8AC3E}">
        <p14:creationId xmlns:p14="http://schemas.microsoft.com/office/powerpoint/2010/main" val="305469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7641" y="287997"/>
            <a:ext cx="10656000" cy="432000"/>
          </a:xfrm>
        </p:spPr>
        <p:txBody>
          <a:bodyPr/>
          <a:lstStyle>
            <a:lvl1pPr>
              <a:defRPr>
                <a:solidFill>
                  <a:schemeClr val="tx1"/>
                </a:solidFill>
              </a:defRPr>
            </a:lvl1pPr>
          </a:lstStyle>
          <a:p>
            <a:r>
              <a:rPr lang="en-GB" noProof="0"/>
              <a:t>Click to edit Title style</a:t>
            </a:r>
          </a:p>
        </p:txBody>
      </p:sp>
      <p:sp>
        <p:nvSpPr>
          <p:cNvPr id="3" name="Content Placeholder 2"/>
          <p:cNvSpPr>
            <a:spLocks noGrp="1"/>
          </p:cNvSpPr>
          <p:nvPr>
            <p:ph idx="1"/>
          </p:nvPr>
        </p:nvSpPr>
        <p:spPr>
          <a:xfrm>
            <a:off x="767641" y="1536000"/>
            <a:ext cx="10656001" cy="3984000"/>
          </a:xfrm>
        </p:spPr>
        <p:txBody>
          <a:bodyPr/>
          <a:lstStyle>
            <a:lvl1pPr>
              <a:defRPr>
                <a:solidFill>
                  <a:schemeClr val="tx1"/>
                </a:solidFill>
              </a:defRPr>
            </a:lvl1pPr>
            <a:lvl2pPr>
              <a:defRPr sz="2133" i="1">
                <a:solidFill>
                  <a:schemeClr val="tx1"/>
                </a:solidFill>
              </a:defRPr>
            </a:lvl2pPr>
            <a:lvl3pPr>
              <a:defRPr sz="1867">
                <a:solidFill>
                  <a:schemeClr val="tx1"/>
                </a:solidFill>
              </a:defRPr>
            </a:lvl3pPr>
            <a:lvl4pPr>
              <a:defRPr sz="1867" i="1">
                <a:solidFill>
                  <a:schemeClr val="tx1"/>
                </a:solidFill>
              </a:defRPr>
            </a:lvl4pPr>
            <a:lvl5pPr>
              <a:defRPr sz="1867">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7" name="Subtitle 2"/>
          <p:cNvSpPr>
            <a:spLocks noGrp="1"/>
          </p:cNvSpPr>
          <p:nvPr>
            <p:ph type="subTitle" idx="13"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2639856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20877AE-ECCF-4DDE-9343-3F16A7EDAAD8}"/>
              </a:ext>
            </a:extLst>
          </p:cNvPr>
          <p:cNvSpPr>
            <a:spLocks noGrp="1"/>
          </p:cNvSpPr>
          <p:nvPr>
            <p:ph idx="10" hasCustomPrompt="1"/>
          </p:nvPr>
        </p:nvSpPr>
        <p:spPr>
          <a:xfrm>
            <a:off x="756459" y="1680754"/>
            <a:ext cx="10756662" cy="3772395"/>
          </a:xfrm>
          <a:prstGeom prst="rect">
            <a:avLst/>
          </a:prstGeom>
        </p:spPr>
        <p:txBody>
          <a:bodyPr/>
          <a:lstStyle>
            <a:lvl1pPr>
              <a:buClr>
                <a:schemeClr val="accent1"/>
              </a:buClr>
              <a:defRPr>
                <a:solidFill>
                  <a:schemeClr val="tx1"/>
                </a:solidFill>
              </a:defRPr>
            </a:lvl1pPr>
            <a:lvl2pPr>
              <a:buClr>
                <a:schemeClr val="accent1"/>
              </a:buClr>
              <a:defRPr sz="1600" i="1">
                <a:solidFill>
                  <a:schemeClr val="tx1"/>
                </a:solidFill>
              </a:defRPr>
            </a:lvl2pPr>
            <a:lvl3pPr>
              <a:buClr>
                <a:schemeClr val="accent1"/>
              </a:buClr>
              <a:defRPr sz="1400">
                <a:solidFill>
                  <a:schemeClr val="tx1"/>
                </a:solidFill>
              </a:defRPr>
            </a:lvl3pPr>
            <a:lvl4pPr>
              <a:buClr>
                <a:schemeClr val="accent1"/>
              </a:buClr>
              <a:defRPr sz="1400" i="1">
                <a:solidFill>
                  <a:schemeClr val="tx1"/>
                </a:solidFill>
              </a:defRPr>
            </a:lvl4pPr>
            <a:lvl5pPr>
              <a:buClr>
                <a:schemeClr val="accent1"/>
              </a:buClr>
              <a:defRPr sz="1400">
                <a:solidFill>
                  <a:schemeClr val="tx1"/>
                </a:solidFill>
              </a:defRPr>
            </a:lvl5p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Text Placeholder 8">
            <a:extLst>
              <a:ext uri="{FF2B5EF4-FFF2-40B4-BE49-F238E27FC236}">
                <a16:creationId xmlns:a16="http://schemas.microsoft.com/office/drawing/2014/main" id="{68AB8D71-406D-4EFA-B677-52855117E76B}"/>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dirty="0"/>
              <a:t>Click to edit title text styles</a:t>
            </a:r>
            <a:endParaRPr lang="en-GB" dirty="0"/>
          </a:p>
        </p:txBody>
      </p:sp>
      <p:sp>
        <p:nvSpPr>
          <p:cNvPr id="12" name="Text Placeholder 8">
            <a:extLst>
              <a:ext uri="{FF2B5EF4-FFF2-40B4-BE49-F238E27FC236}">
                <a16:creationId xmlns:a16="http://schemas.microsoft.com/office/drawing/2014/main" id="{BF6F4979-BBB4-45DE-AB76-9E960DC0EE47}"/>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dirty="0"/>
              <a:t>Click to edit title text styles</a:t>
            </a:r>
            <a:endParaRPr lang="en-GB" dirty="0"/>
          </a:p>
        </p:txBody>
      </p:sp>
    </p:spTree>
    <p:extLst>
      <p:ext uri="{BB962C8B-B14F-4D97-AF65-F5344CB8AC3E}">
        <p14:creationId xmlns:p14="http://schemas.microsoft.com/office/powerpoint/2010/main" val="5205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Content Placeholder 14"/>
          <p:cNvSpPr>
            <a:spLocks noGrp="1"/>
          </p:cNvSpPr>
          <p:nvPr>
            <p:ph idx="1"/>
          </p:nvPr>
        </p:nvSpPr>
        <p:spPr>
          <a:xfrm>
            <a:off x="734713" y="1659697"/>
            <a:ext cx="10984671" cy="4354179"/>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pic>
        <p:nvPicPr>
          <p:cNvPr id="2" name="Picture 1"/>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128059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Title 5"/>
          <p:cNvSpPr>
            <a:spLocks noGrp="1"/>
          </p:cNvSpPr>
          <p:nvPr>
            <p:ph type="title"/>
          </p:nvPr>
        </p:nvSpPr>
        <p:spPr>
          <a:xfrm>
            <a:off x="5770088" y="194011"/>
            <a:ext cx="6173277" cy="975175"/>
          </a:xfrm>
        </p:spPr>
        <p:txBody>
          <a:bodyPr>
            <a:normAutofit/>
          </a:bodyPr>
          <a:lstStyle>
            <a:lvl1pPr algn="r">
              <a:defRPr sz="3733"/>
            </a:lvl1pPr>
          </a:lstStyle>
          <a:p>
            <a:r>
              <a:rPr lang="en-US"/>
              <a:t>Click to edit Master title style</a:t>
            </a:r>
            <a:endParaRPr lang="en-US" dirty="0"/>
          </a:p>
        </p:txBody>
      </p:sp>
      <p:sp>
        <p:nvSpPr>
          <p:cNvPr id="9" name="Table Placeholder 8"/>
          <p:cNvSpPr>
            <a:spLocks noGrp="1"/>
          </p:cNvSpPr>
          <p:nvPr>
            <p:ph type="tbl" sz="quarter" idx="11"/>
          </p:nvPr>
        </p:nvSpPr>
        <p:spPr>
          <a:xfrm>
            <a:off x="600304" y="1747843"/>
            <a:ext cx="10939872" cy="4205561"/>
          </a:xfrm>
          <a:prstGeom prst="rect">
            <a:avLst/>
          </a:prstGeom>
        </p:spPr>
        <p:txBody>
          <a:bodyPr vert="horz"/>
          <a:lstStyle>
            <a:lvl1pPr>
              <a:defRPr>
                <a:solidFill>
                  <a:schemeClr val="tx1"/>
                </a:solidFill>
              </a:defRPr>
            </a:lvl1pPr>
          </a:lstStyle>
          <a:p>
            <a:pPr lvl="0"/>
            <a:r>
              <a:rPr lang="en-US" noProof="0"/>
              <a:t>Click icon to add table</a:t>
            </a:r>
            <a:endParaRPr lang="en-US" noProof="0" dirty="0"/>
          </a:p>
        </p:txBody>
      </p:sp>
      <p:sp>
        <p:nvSpPr>
          <p:cNvPr id="6" name="Rectangle 5"/>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7" name="Picture 6"/>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162986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7" name="Title 5"/>
          <p:cNvSpPr>
            <a:spLocks noGrp="1"/>
          </p:cNvSpPr>
          <p:nvPr>
            <p:ph type="title"/>
          </p:nvPr>
        </p:nvSpPr>
        <p:spPr>
          <a:xfrm>
            <a:off x="5770088" y="140255"/>
            <a:ext cx="6173277" cy="975175"/>
          </a:xfrm>
          <a:noFill/>
          <a:ln>
            <a:noFill/>
          </a:ln>
        </p:spPr>
        <p:txBody>
          <a:bodyPr>
            <a:normAutofit/>
          </a:bodyPr>
          <a:lstStyle>
            <a:lvl1pPr algn="r">
              <a:defRPr sz="3733"/>
            </a:lvl1pPr>
          </a:lstStyle>
          <a:p>
            <a:r>
              <a:rPr lang="en-US"/>
              <a:t>Click to edit Master title style</a:t>
            </a:r>
            <a:endParaRPr lang="en-US" dirty="0"/>
          </a:p>
        </p:txBody>
      </p:sp>
      <p:sp>
        <p:nvSpPr>
          <p:cNvPr id="11" name="Table Placeholder 3"/>
          <p:cNvSpPr>
            <a:spLocks noGrp="1"/>
          </p:cNvSpPr>
          <p:nvPr>
            <p:ph type="tbl" sz="quarter" idx="12"/>
          </p:nvPr>
        </p:nvSpPr>
        <p:spPr>
          <a:xfrm>
            <a:off x="585016" y="2001278"/>
            <a:ext cx="5185072" cy="3817095"/>
          </a:xfrm>
          <a:prstGeom prst="rect">
            <a:avLst/>
          </a:prstGeom>
        </p:spPr>
        <p:txBody>
          <a:bodyPr/>
          <a:lstStyle>
            <a:lvl1pPr>
              <a:defRPr>
                <a:solidFill>
                  <a:schemeClr val="tx1"/>
                </a:solidFill>
              </a:defRPr>
            </a:lvl1pPr>
          </a:lstStyle>
          <a:p>
            <a:pPr lvl="0"/>
            <a:r>
              <a:rPr lang="en-US" noProof="0"/>
              <a:t>Click icon to add table</a:t>
            </a:r>
            <a:endParaRPr lang="en-US" noProof="0" dirty="0"/>
          </a:p>
        </p:txBody>
      </p:sp>
      <p:sp>
        <p:nvSpPr>
          <p:cNvPr id="12" name="Table Placeholder 3"/>
          <p:cNvSpPr>
            <a:spLocks noGrp="1"/>
          </p:cNvSpPr>
          <p:nvPr>
            <p:ph type="tbl" sz="quarter" idx="13"/>
          </p:nvPr>
        </p:nvSpPr>
        <p:spPr>
          <a:xfrm>
            <a:off x="6465655" y="2001278"/>
            <a:ext cx="5185072" cy="3817095"/>
          </a:xfrm>
          <a:prstGeom prst="rect">
            <a:avLst/>
          </a:prstGeom>
        </p:spPr>
        <p:txBody>
          <a:bodyPr/>
          <a:lstStyle>
            <a:lvl1pPr>
              <a:defRPr>
                <a:solidFill>
                  <a:schemeClr val="tx1"/>
                </a:solidFill>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171212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x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11" name="Chart Placeholder 3"/>
          <p:cNvSpPr>
            <a:spLocks noGrp="1"/>
          </p:cNvSpPr>
          <p:nvPr>
            <p:ph type="chart" sz="quarter" idx="10"/>
          </p:nvPr>
        </p:nvSpPr>
        <p:spPr>
          <a:xfrm>
            <a:off x="618300" y="1696099"/>
            <a:ext cx="11065235" cy="427746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5" name="Rectangle 4"/>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7" name="Picture 6"/>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317901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hart x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10" name="Chart Placeholder 3"/>
          <p:cNvSpPr>
            <a:spLocks noGrp="1"/>
          </p:cNvSpPr>
          <p:nvPr>
            <p:ph type="chart" sz="quarter" idx="10"/>
          </p:nvPr>
        </p:nvSpPr>
        <p:spPr>
          <a:xfrm>
            <a:off x="814917" y="1753772"/>
            <a:ext cx="5185072" cy="419618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11" name="Chart Placeholder 5"/>
          <p:cNvSpPr>
            <a:spLocks noGrp="1"/>
          </p:cNvSpPr>
          <p:nvPr>
            <p:ph type="chart" sz="quarter" idx="11"/>
          </p:nvPr>
        </p:nvSpPr>
        <p:spPr>
          <a:xfrm>
            <a:off x="6288627" y="1753772"/>
            <a:ext cx="5278439" cy="419618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208302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9" name="Content Placeholder 2"/>
          <p:cNvSpPr>
            <a:spLocks noGrp="1"/>
          </p:cNvSpPr>
          <p:nvPr>
            <p:ph sz="half" idx="10"/>
          </p:nvPr>
        </p:nvSpPr>
        <p:spPr>
          <a:xfrm>
            <a:off x="761964" y="1760488"/>
            <a:ext cx="5232437" cy="4365677"/>
          </a:xfrm>
          <a:prstGeom prst="rect">
            <a:avLst/>
          </a:prstGeom>
        </p:spPr>
        <p:txBody>
          <a:bodyPr/>
          <a:lstStyle>
            <a:lvl1pPr>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3"/>
          <p:cNvSpPr>
            <a:spLocks noGrp="1"/>
          </p:cNvSpPr>
          <p:nvPr>
            <p:ph sz="half" idx="11"/>
          </p:nvPr>
        </p:nvSpPr>
        <p:spPr>
          <a:xfrm>
            <a:off x="6197600" y="1760488"/>
            <a:ext cx="5384800" cy="4365677"/>
          </a:xfrm>
          <a:prstGeom prst="rect">
            <a:avLst/>
          </a:prstGeo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2624763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Content Placeholder 14"/>
          <p:cNvSpPr>
            <a:spLocks noGrp="1"/>
          </p:cNvSpPr>
          <p:nvPr>
            <p:ph idx="1"/>
          </p:nvPr>
        </p:nvSpPr>
        <p:spPr>
          <a:xfrm>
            <a:off x="761964" y="1765061"/>
            <a:ext cx="10668075" cy="4125923"/>
          </a:xfrm>
          <a:prstGeom prst="rect">
            <a:avLst/>
          </a:prstGeom>
        </p:spPr>
        <p:txBody>
          <a:bodyPr/>
          <a:lstStyle/>
          <a:p>
            <a:pPr lvl="0"/>
            <a:r>
              <a:rPr lang="en-US"/>
              <a:t>Click to edit Master text styles</a:t>
            </a:r>
          </a:p>
        </p:txBody>
      </p:sp>
      <p:sp>
        <p:nvSpPr>
          <p:cNvPr id="4" name="Title 5"/>
          <p:cNvSpPr>
            <a:spLocks noGrp="1"/>
          </p:cNvSpPr>
          <p:nvPr>
            <p:ph type="title"/>
          </p:nvPr>
        </p:nvSpPr>
        <p:spPr>
          <a:xfrm>
            <a:off x="5770088" y="200730"/>
            <a:ext cx="6173277" cy="975175"/>
          </a:xfrm>
        </p:spPr>
        <p:txBody>
          <a:bodyPr>
            <a:normAutofit/>
          </a:bodyPr>
          <a:lstStyle>
            <a:lvl1pPr algn="r">
              <a:defRPr sz="3733"/>
            </a:lvl1pPr>
          </a:lstStyle>
          <a:p>
            <a:r>
              <a:rPr lang="en-US"/>
              <a:t>Click to edit Master title style</a:t>
            </a:r>
            <a:endParaRPr lang="en-US"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386368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ex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200730"/>
            <a:ext cx="6173277" cy="975175"/>
          </a:xfrm>
        </p:spPr>
        <p:txBody>
          <a:bodyPr>
            <a:normAutofit/>
          </a:bodyPr>
          <a:lstStyle>
            <a:lvl1pPr algn="r">
              <a:defRPr sz="3733"/>
            </a:lvl1pPr>
          </a:lstStyle>
          <a:p>
            <a:r>
              <a:rPr lang="en-US"/>
              <a:t>Click to edit Master title style</a:t>
            </a:r>
            <a:endParaRPr lang="en-US" dirty="0"/>
          </a:p>
        </p:txBody>
      </p:sp>
      <p:sp>
        <p:nvSpPr>
          <p:cNvPr id="7" name="Text Placeholder 6"/>
          <p:cNvSpPr>
            <a:spLocks noGrp="1"/>
          </p:cNvSpPr>
          <p:nvPr>
            <p:ph type="body" sz="quarter" idx="10"/>
          </p:nvPr>
        </p:nvSpPr>
        <p:spPr>
          <a:xfrm>
            <a:off x="628651" y="1705431"/>
            <a:ext cx="11019064" cy="1560284"/>
          </a:xfrm>
          <a:prstGeom prst="rect">
            <a:avLst/>
          </a:prstGeom>
        </p:spPr>
        <p:txBody>
          <a:bodyPr vert="horz"/>
          <a:lstStyle>
            <a:lvl1pPr>
              <a:defRPr>
                <a:solidFill>
                  <a:schemeClr val="tx1"/>
                </a:solidFill>
              </a:defRPr>
            </a:lvl1pPr>
          </a:lstStyle>
          <a:p>
            <a:pPr lvl="0"/>
            <a:r>
              <a:rPr lang="en-US"/>
              <a:t>Click to edit Master text styles</a:t>
            </a:r>
          </a:p>
          <a:p>
            <a:pPr lvl="1"/>
            <a:r>
              <a:rPr lang="en-US"/>
              <a:t>Second level</a:t>
            </a:r>
          </a:p>
        </p:txBody>
      </p:sp>
      <p:sp>
        <p:nvSpPr>
          <p:cNvPr id="15" name="Picture Placeholder 14"/>
          <p:cNvSpPr>
            <a:spLocks noGrp="1"/>
          </p:cNvSpPr>
          <p:nvPr>
            <p:ph type="pic" sz="quarter" idx="12"/>
          </p:nvPr>
        </p:nvSpPr>
        <p:spPr>
          <a:xfrm>
            <a:off x="628651" y="3433769"/>
            <a:ext cx="11019064" cy="2635023"/>
          </a:xfrm>
          <a:prstGeom prst="rect">
            <a:avLst/>
          </a:prstGeom>
        </p:spPr>
        <p:txBody>
          <a:bodyPr vert="horz"/>
          <a:lstStyle>
            <a:lvl1pPr>
              <a:defRPr>
                <a:solidFill>
                  <a:schemeClr val="tx1"/>
                </a:solidFill>
              </a:defRPr>
            </a:lvl1pPr>
          </a:lstStyle>
          <a:p>
            <a:pPr lvl="0"/>
            <a:r>
              <a:rPr lang="en-US" noProof="0"/>
              <a:t>Click icon to add picture</a:t>
            </a:r>
            <a:endParaRPr lang="en-US" noProof="0" dirty="0"/>
          </a:p>
        </p:txBody>
      </p:sp>
      <p:sp>
        <p:nvSpPr>
          <p:cNvPr id="8" name="Rectangle 7"/>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9" name="Picture 8"/>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2115165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331625" y="140256"/>
            <a:ext cx="5032857"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3" name="Picture 2"/>
          <p:cNvPicPr>
            <a:picLocks noChangeAspect="1"/>
          </p:cNvPicPr>
          <p:nvPr userDrawn="1"/>
        </p:nvPicPr>
        <p:blipFill>
          <a:blip r:embed="rId2"/>
          <a:stretch>
            <a:fillRect/>
          </a:stretch>
        </p:blipFill>
        <p:spPr>
          <a:xfrm>
            <a:off x="552667" y="125789"/>
            <a:ext cx="4601255" cy="1181195"/>
          </a:xfrm>
          <a:prstGeom prst="rect">
            <a:avLst/>
          </a:prstGeom>
        </p:spPr>
      </p:pic>
      <p:sp>
        <p:nvSpPr>
          <p:cNvPr id="4" name="Rectangle 3"/>
          <p:cNvSpPr/>
          <p:nvPr userDrawn="1"/>
        </p:nvSpPr>
        <p:spPr>
          <a:xfrm>
            <a:off x="5153922" y="6144768"/>
            <a:ext cx="6714585" cy="5933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Tree>
    <p:extLst>
      <p:ext uri="{BB962C8B-B14F-4D97-AF65-F5344CB8AC3E}">
        <p14:creationId xmlns:p14="http://schemas.microsoft.com/office/powerpoint/2010/main" val="377097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a:t>Click to edit Title style</a:t>
            </a:r>
          </a:p>
        </p:txBody>
      </p:sp>
      <p:sp>
        <p:nvSpPr>
          <p:cNvPr id="3" name="Content Placeholder 2"/>
          <p:cNvSpPr>
            <a:spLocks noGrp="1"/>
          </p:cNvSpPr>
          <p:nvPr>
            <p:ph idx="1"/>
          </p:nvPr>
        </p:nvSpPr>
        <p:spPr>
          <a:xfrm>
            <a:off x="767641" y="1920000"/>
            <a:ext cx="10656001"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7"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8"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2309218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6AF69-8AA2-3F49-B51D-C2E9F33B022E}"/>
              </a:ext>
            </a:extLst>
          </p:cNvPr>
          <p:cNvSpPr>
            <a:spLocks noGrp="1"/>
          </p:cNvSpPr>
          <p:nvPr>
            <p:ph type="dt" sz="half" idx="10"/>
          </p:nvPr>
        </p:nvSpPr>
        <p:spPr/>
        <p:txBody>
          <a:bodyPr/>
          <a:lstStyle/>
          <a:p>
            <a:fld id="{9985CCA7-134A-9C4B-8E6C-FAE133978E49}" type="datetimeFigureOut">
              <a:rPr lang="en-US" smtClean="0"/>
              <a:t>12/12/2023</a:t>
            </a:fld>
            <a:endParaRPr lang="en-US"/>
          </a:p>
        </p:txBody>
      </p:sp>
      <p:sp>
        <p:nvSpPr>
          <p:cNvPr id="3" name="Footer Placeholder 2">
            <a:extLst>
              <a:ext uri="{FF2B5EF4-FFF2-40B4-BE49-F238E27FC236}">
                <a16:creationId xmlns:a16="http://schemas.microsoft.com/office/drawing/2014/main" id="{3422E71B-85BE-5E4B-B17A-BE2426FC2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C59B50-6358-2F49-BE07-24D26B12CF46}"/>
              </a:ext>
            </a:extLst>
          </p:cNvPr>
          <p:cNvSpPr>
            <a:spLocks noGrp="1"/>
          </p:cNvSpPr>
          <p:nvPr>
            <p:ph type="sldNum" sz="quarter" idx="12"/>
          </p:nvPr>
        </p:nvSpPr>
        <p:spPr/>
        <p:txBody>
          <a:bodyPr/>
          <a:lstStyle/>
          <a:p>
            <a:fld id="{2A97FE6A-EAC5-284D-B8FE-BC03D6997D45}" type="slidenum">
              <a:rPr lang="en-US" smtClean="0"/>
              <a:t>‹#›</a:t>
            </a:fld>
            <a:endParaRPr lang="en-US"/>
          </a:p>
        </p:txBody>
      </p:sp>
    </p:spTree>
    <p:extLst>
      <p:ext uri="{BB962C8B-B14F-4D97-AF65-F5344CB8AC3E}">
        <p14:creationId xmlns:p14="http://schemas.microsoft.com/office/powerpoint/2010/main" val="392833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endParaRPr lang="en-AU"/>
          </a:p>
        </p:txBody>
      </p:sp>
      <p:sp>
        <p:nvSpPr>
          <p:cNvPr id="3" name="Subtitle 2"/>
          <p:cNvSpPr>
            <a:spLocks noGrp="1"/>
          </p:cNvSpPr>
          <p:nvPr>
            <p:ph type="subTitle" idx="1"/>
          </p:nvPr>
        </p:nvSpPr>
        <p:spPr>
          <a:xfrm>
            <a:off x="1524000" y="3602569"/>
            <a:ext cx="9144000" cy="165523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CCEA418-8157-4736-8332-E1910A98D8E5}" type="datetime1">
              <a:rPr lang="en-US" smtClean="0"/>
              <a:t>12/12/2023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65842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37D0438-42D4-47E5-9327-F668C3690833}" type="datetime1">
              <a:rPr lang="en-US" smtClean="0"/>
              <a:t>12/12/2023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1062949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8"/>
            <a:ext cx="10515600" cy="2853267"/>
          </a:xfrm>
        </p:spPr>
        <p:txBody>
          <a:bodyPr anchor="b"/>
          <a:lstStyle>
            <a:lvl1pPr>
              <a:defRPr sz="8000"/>
            </a:lvl1pPr>
          </a:lstStyle>
          <a:p>
            <a:r>
              <a:rPr lang="en-US"/>
              <a:t>Click to edit Master title style</a:t>
            </a:r>
            <a:endParaRPr lang="en-AU"/>
          </a:p>
        </p:txBody>
      </p:sp>
      <p:sp>
        <p:nvSpPr>
          <p:cNvPr id="3" name="Text Placeholder 2"/>
          <p:cNvSpPr>
            <a:spLocks noGrp="1"/>
          </p:cNvSpPr>
          <p:nvPr>
            <p:ph type="body" idx="1"/>
          </p:nvPr>
        </p:nvSpPr>
        <p:spPr>
          <a:xfrm>
            <a:off x="831851" y="4588935"/>
            <a:ext cx="10515600" cy="1500717"/>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07534-8136-40AB-9042-A624E9151B51}" type="datetime1">
              <a:rPr lang="en-US" smtClean="0"/>
              <a:t>12/12/2023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4186276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D3B481B-A327-4FC8-A607-E7D0B87537E2}" type="datetime1">
              <a:rPr lang="en-US" smtClean="0"/>
              <a:t>12/12/2023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2880748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6"/>
            <a:ext cx="10515600" cy="1325033"/>
          </a:xfrm>
        </p:spPr>
        <p:txBody>
          <a:bodyPr/>
          <a:lstStyle/>
          <a:p>
            <a:r>
              <a:rPr lang="en-US"/>
              <a:t>Click to edit Master title style</a:t>
            </a:r>
            <a:endParaRPr lang="en-AU"/>
          </a:p>
        </p:txBody>
      </p:sp>
      <p:sp>
        <p:nvSpPr>
          <p:cNvPr id="3" name="Text Placeholder 2"/>
          <p:cNvSpPr>
            <a:spLocks noGrp="1"/>
          </p:cNvSpPr>
          <p:nvPr>
            <p:ph type="body" idx="1"/>
          </p:nvPr>
        </p:nvSpPr>
        <p:spPr>
          <a:xfrm>
            <a:off x="840319" y="1680634"/>
            <a:ext cx="5158316" cy="825500"/>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9"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CD985AB-B6E9-4F8B-88B0-0EA6CFF256DE}" type="datetime1">
              <a:rPr lang="en-US" smtClean="0"/>
              <a:t>12/12/2023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302224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D202809-FF4E-4B19-A4F3-BAB40FFE258D}" type="datetime1">
              <a:rPr lang="en-US" smtClean="0"/>
              <a:t>12/12/2023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177025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AE0F4-A8E1-41CB-AA0A-8CE175CD7FBB}" type="datetime1">
              <a:rPr lang="en-US" smtClean="0"/>
              <a:t>12/12/2023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2224560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4267"/>
            </a:lvl1pPr>
          </a:lstStyle>
          <a:p>
            <a:r>
              <a:rPr lang="en-US"/>
              <a:t>Click to edit Master title style</a:t>
            </a:r>
            <a:endParaRPr lang="en-AU"/>
          </a:p>
        </p:txBody>
      </p:sp>
      <p:sp>
        <p:nvSpPr>
          <p:cNvPr id="3" name="Content Placeholder 2"/>
          <p:cNvSpPr>
            <a:spLocks noGrp="1"/>
          </p:cNvSpPr>
          <p:nvPr>
            <p:ph idx="1"/>
          </p:nvPr>
        </p:nvSpPr>
        <p:spPr>
          <a:xfrm>
            <a:off x="5183717" y="988486"/>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40319" y="2057400"/>
            <a:ext cx="3932767" cy="381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3084804E-9254-47FD-B4A9-36612B113584}" type="datetime1">
              <a:rPr lang="en-US" smtClean="0"/>
              <a:t>12/12/2023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4191393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4267"/>
            </a:lvl1pPr>
          </a:lstStyle>
          <a:p>
            <a:r>
              <a:rPr lang="en-US"/>
              <a:t>Click to edit Master title style</a:t>
            </a:r>
            <a:endParaRPr lang="en-AU"/>
          </a:p>
        </p:txBody>
      </p:sp>
      <p:sp>
        <p:nvSpPr>
          <p:cNvPr id="3" name="Picture Placeholder 2"/>
          <p:cNvSpPr>
            <a:spLocks noGrp="1"/>
          </p:cNvSpPr>
          <p:nvPr>
            <p:ph type="pic" idx="1"/>
          </p:nvPr>
        </p:nvSpPr>
        <p:spPr>
          <a:xfrm>
            <a:off x="5183717" y="988486"/>
            <a:ext cx="6172200" cy="48725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AU" dirty="0"/>
          </a:p>
        </p:txBody>
      </p:sp>
      <p:sp>
        <p:nvSpPr>
          <p:cNvPr id="4" name="Text Placeholder 3"/>
          <p:cNvSpPr>
            <a:spLocks noGrp="1"/>
          </p:cNvSpPr>
          <p:nvPr>
            <p:ph type="body" sz="half" idx="2"/>
          </p:nvPr>
        </p:nvSpPr>
        <p:spPr>
          <a:xfrm>
            <a:off x="840319" y="2057400"/>
            <a:ext cx="3932767" cy="381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BA05F35B-CCD6-49B1-85D4-4B2E3FC82BAC}" type="datetime1">
              <a:rPr lang="en-US" smtClean="0"/>
              <a:t>12/12/2023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350706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7611" y="1999786"/>
            <a:ext cx="9280343" cy="2274849"/>
          </a:xfrm>
        </p:spPr>
        <p:txBody>
          <a:bodyPr anchor="t" anchorCtr="0"/>
          <a:lstStyle>
            <a:lvl1pPr>
              <a:lnSpc>
                <a:spcPts val="5600"/>
              </a:lnSpc>
              <a:defRPr sz="4800"/>
            </a:lvl1pPr>
          </a:lstStyle>
          <a:p>
            <a:r>
              <a:rPr lang="en-US" noProof="0"/>
              <a:t>Click to edit Master title style</a:t>
            </a:r>
            <a:endParaRPr lang="en-GB" noProof="0"/>
          </a:p>
        </p:txBody>
      </p:sp>
      <p:sp>
        <p:nvSpPr>
          <p:cNvPr id="3" name="Text Placeholder 2"/>
          <p:cNvSpPr>
            <a:spLocks noGrp="1"/>
          </p:cNvSpPr>
          <p:nvPr>
            <p:ph type="body" idx="1"/>
          </p:nvPr>
        </p:nvSpPr>
        <p:spPr>
          <a:xfrm>
            <a:off x="2527611" y="4274635"/>
            <a:ext cx="9280391" cy="1014916"/>
          </a:xfrm>
        </p:spPr>
        <p:txBody>
          <a:bodyPr/>
          <a:lstStyle>
            <a:lvl1pPr marL="0" indent="0">
              <a:buNone/>
              <a:defRPr sz="320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a:p>
        </p:txBody>
      </p:sp>
    </p:spTree>
    <p:extLst>
      <p:ext uri="{BB962C8B-B14F-4D97-AF65-F5344CB8AC3E}">
        <p14:creationId xmlns:p14="http://schemas.microsoft.com/office/powerpoint/2010/main" val="1668266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0E4C194-D890-40EA-99EB-FFEEB3E65B25}" type="datetime1">
              <a:rPr lang="en-US" smtClean="0"/>
              <a:t>12/12/2023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269439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6186"/>
            <a:ext cx="2628900" cy="581024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2" y="366186"/>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86C4423-9CC2-4261-9F82-A45AD1889A73}" type="datetime1">
              <a:rPr lang="en-US" smtClean="0"/>
              <a:t>12/12/2023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477C7B8-5B2C-45C1-B6C8-2EE5CE6EBDD4}" type="slidenum">
              <a:rPr lang="en-AU" smtClean="0"/>
              <a:t>‹#›</a:t>
            </a:fld>
            <a:endParaRPr lang="en-AU" dirty="0"/>
          </a:p>
        </p:txBody>
      </p:sp>
    </p:spTree>
    <p:extLst>
      <p:ext uri="{BB962C8B-B14F-4D97-AF65-F5344CB8AC3E}">
        <p14:creationId xmlns:p14="http://schemas.microsoft.com/office/powerpoint/2010/main" val="2580914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20877AE-ECCF-4DDE-9343-3F16A7EDAAD8}"/>
              </a:ext>
            </a:extLst>
          </p:cNvPr>
          <p:cNvSpPr>
            <a:spLocks noGrp="1"/>
          </p:cNvSpPr>
          <p:nvPr>
            <p:ph idx="10" hasCustomPrompt="1"/>
          </p:nvPr>
        </p:nvSpPr>
        <p:spPr>
          <a:xfrm>
            <a:off x="756459" y="1680754"/>
            <a:ext cx="10756662" cy="3772395"/>
          </a:xfrm>
          <a:prstGeom prst="rect">
            <a:avLst/>
          </a:prstGeom>
        </p:spPr>
        <p:txBody>
          <a:bodyPr/>
          <a:lstStyle>
            <a:lvl1pPr>
              <a:buClr>
                <a:schemeClr val="accent1"/>
              </a:buClr>
              <a:defRPr>
                <a:solidFill>
                  <a:schemeClr val="tx1"/>
                </a:solidFill>
              </a:defRPr>
            </a:lvl1pPr>
            <a:lvl2pPr>
              <a:buClr>
                <a:schemeClr val="accent1"/>
              </a:buClr>
              <a:defRPr sz="1600" i="1">
                <a:solidFill>
                  <a:schemeClr val="tx1"/>
                </a:solidFill>
              </a:defRPr>
            </a:lvl2pPr>
            <a:lvl3pPr>
              <a:buClr>
                <a:schemeClr val="accent1"/>
              </a:buClr>
              <a:defRPr sz="1400">
                <a:solidFill>
                  <a:schemeClr val="tx1"/>
                </a:solidFill>
              </a:defRPr>
            </a:lvl3pPr>
            <a:lvl4pPr>
              <a:buClr>
                <a:schemeClr val="accent1"/>
              </a:buClr>
              <a:defRPr sz="1400" i="1">
                <a:solidFill>
                  <a:schemeClr val="tx1"/>
                </a:solidFill>
              </a:defRPr>
            </a:lvl4pPr>
            <a:lvl5pPr>
              <a:buClr>
                <a:schemeClr val="accent1"/>
              </a:buClr>
              <a:defRPr sz="1400">
                <a:solidFill>
                  <a:schemeClr val="tx1"/>
                </a:solidFill>
              </a:defRPr>
            </a:lvl5pPr>
          </a:lstStyle>
          <a:p>
            <a:pPr lvl="0"/>
            <a:r>
              <a:rPr lang="en-US" noProof="0"/>
              <a:t>Click to edit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68AB8D71-406D-4EFA-B677-52855117E76B}"/>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12" name="Text Placeholder 8">
            <a:extLst>
              <a:ext uri="{FF2B5EF4-FFF2-40B4-BE49-F238E27FC236}">
                <a16:creationId xmlns:a16="http://schemas.microsoft.com/office/drawing/2014/main" id="{BF6F4979-BBB4-45DE-AB76-9E960DC0EE47}"/>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2995323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F2AD-7C9A-41CE-A570-0928D6259D8F}"/>
              </a:ext>
            </a:extLst>
          </p:cNvPr>
          <p:cNvSpPr>
            <a:spLocks noGrp="1"/>
          </p:cNvSpPr>
          <p:nvPr>
            <p:ph type="title"/>
          </p:nvPr>
        </p:nvSpPr>
        <p:spPr>
          <a:xfrm>
            <a:off x="764771" y="1745670"/>
            <a:ext cx="10748350" cy="2708737"/>
          </a:xfrm>
          <a:prstGeom prst="rect">
            <a:avLst/>
          </a:prstGeo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B35CF-1E91-4090-B473-FEB5316A1914}"/>
              </a:ext>
            </a:extLst>
          </p:cNvPr>
          <p:cNvSpPr>
            <a:spLocks noGrp="1"/>
          </p:cNvSpPr>
          <p:nvPr>
            <p:ph type="body" idx="1"/>
          </p:nvPr>
        </p:nvSpPr>
        <p:spPr>
          <a:xfrm>
            <a:off x="764771" y="4589464"/>
            <a:ext cx="10748350" cy="80549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8">
            <a:extLst>
              <a:ext uri="{FF2B5EF4-FFF2-40B4-BE49-F238E27FC236}">
                <a16:creationId xmlns:a16="http://schemas.microsoft.com/office/drawing/2014/main" id="{24101E18-AEB4-4A14-8653-0936DB0D2805}"/>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2EC3BE78-C06C-4163-AC91-2BDC8E21425D}"/>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3043173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E49F1-6DA3-4286-8334-C33C181B9631}"/>
              </a:ext>
            </a:extLst>
          </p:cNvPr>
          <p:cNvSpPr>
            <a:spLocks noGrp="1"/>
          </p:cNvSpPr>
          <p:nvPr>
            <p:ph sz="half" idx="1"/>
          </p:nvPr>
        </p:nvSpPr>
        <p:spPr>
          <a:xfrm>
            <a:off x="756460" y="1725871"/>
            <a:ext cx="5263341" cy="375221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E35C13-6152-47F3-A7C0-9C4EAEF77F99}"/>
              </a:ext>
            </a:extLst>
          </p:cNvPr>
          <p:cNvSpPr>
            <a:spLocks noGrp="1"/>
          </p:cNvSpPr>
          <p:nvPr>
            <p:ph sz="half" idx="2"/>
          </p:nvPr>
        </p:nvSpPr>
        <p:spPr>
          <a:xfrm>
            <a:off x="6172200" y="1725871"/>
            <a:ext cx="5340921" cy="375221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8">
            <a:extLst>
              <a:ext uri="{FF2B5EF4-FFF2-40B4-BE49-F238E27FC236}">
                <a16:creationId xmlns:a16="http://schemas.microsoft.com/office/drawing/2014/main" id="{6EDD891E-7BF3-47A7-8DD7-04C7EB66179F}"/>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C6C8C94C-4DBC-43BB-893C-BD7282677000}"/>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2903410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08EF94-491F-48A6-B407-C30774E94C0E}"/>
              </a:ext>
            </a:extLst>
          </p:cNvPr>
          <p:cNvSpPr>
            <a:spLocks noGrp="1"/>
          </p:cNvSpPr>
          <p:nvPr>
            <p:ph type="body" idx="1"/>
          </p:nvPr>
        </p:nvSpPr>
        <p:spPr>
          <a:xfrm>
            <a:off x="756461" y="1729046"/>
            <a:ext cx="5241116" cy="659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057FF-0A1E-4282-8F00-719F3405FBEE}"/>
              </a:ext>
            </a:extLst>
          </p:cNvPr>
          <p:cNvSpPr>
            <a:spLocks noGrp="1"/>
          </p:cNvSpPr>
          <p:nvPr>
            <p:ph sz="half" idx="2"/>
          </p:nvPr>
        </p:nvSpPr>
        <p:spPr>
          <a:xfrm>
            <a:off x="756461" y="2493816"/>
            <a:ext cx="5241116" cy="2959333"/>
          </a:xfrm>
        </p:spPr>
        <p:txBody>
          <a:bodyPr/>
          <a:lstStyle/>
          <a:p>
            <a:pPr lvl="0"/>
            <a:r>
              <a:rPr lang="en-US"/>
              <a:t>Click to edit Master text styles</a:t>
            </a:r>
          </a:p>
        </p:txBody>
      </p:sp>
      <p:sp>
        <p:nvSpPr>
          <p:cNvPr id="5" name="Text Placeholder 4">
            <a:extLst>
              <a:ext uri="{FF2B5EF4-FFF2-40B4-BE49-F238E27FC236}">
                <a16:creationId xmlns:a16="http://schemas.microsoft.com/office/drawing/2014/main" id="{278129FC-C78E-426B-ACFB-DBE0AF20258E}"/>
              </a:ext>
            </a:extLst>
          </p:cNvPr>
          <p:cNvSpPr>
            <a:spLocks noGrp="1"/>
          </p:cNvSpPr>
          <p:nvPr>
            <p:ph type="body" sz="quarter" idx="3"/>
          </p:nvPr>
        </p:nvSpPr>
        <p:spPr>
          <a:xfrm>
            <a:off x="6172200" y="1729046"/>
            <a:ext cx="5340921" cy="659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FC0BC-BE87-4474-9D30-F719106BF608}"/>
              </a:ext>
            </a:extLst>
          </p:cNvPr>
          <p:cNvSpPr>
            <a:spLocks noGrp="1"/>
          </p:cNvSpPr>
          <p:nvPr>
            <p:ph sz="quarter" idx="4"/>
          </p:nvPr>
        </p:nvSpPr>
        <p:spPr>
          <a:xfrm>
            <a:off x="6172201" y="2493816"/>
            <a:ext cx="5340920" cy="2959333"/>
          </a:xfrm>
        </p:spPr>
        <p:txBody>
          <a:bodyPr/>
          <a:lstStyle/>
          <a:p>
            <a:pPr lvl="0"/>
            <a:r>
              <a:rPr lang="en-US"/>
              <a:t>Click to edit Master text styles</a:t>
            </a:r>
          </a:p>
        </p:txBody>
      </p:sp>
      <p:sp>
        <p:nvSpPr>
          <p:cNvPr id="9" name="Text Placeholder 8">
            <a:extLst>
              <a:ext uri="{FF2B5EF4-FFF2-40B4-BE49-F238E27FC236}">
                <a16:creationId xmlns:a16="http://schemas.microsoft.com/office/drawing/2014/main" id="{ED024E12-258B-4C86-A53D-C4F6F4BD93E4}"/>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11" name="Text Placeholder 8">
            <a:extLst>
              <a:ext uri="{FF2B5EF4-FFF2-40B4-BE49-F238E27FC236}">
                <a16:creationId xmlns:a16="http://schemas.microsoft.com/office/drawing/2014/main" id="{AD4B852B-74E2-4E9C-A297-B43F82E80E63}"/>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3202702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761AB1C5-2731-4366-AE35-9273386B060B}"/>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7" name="Text Placeholder 8">
            <a:extLst>
              <a:ext uri="{FF2B5EF4-FFF2-40B4-BE49-F238E27FC236}">
                <a16:creationId xmlns:a16="http://schemas.microsoft.com/office/drawing/2014/main" id="{FD9DDC93-14EE-4C76-89A3-6E34D0E2EAAD}"/>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1531780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203229-E7F0-4C64-A521-E720D2C73D85}"/>
              </a:ext>
            </a:extLst>
          </p:cNvPr>
          <p:cNvSpPr/>
          <p:nvPr userDrawn="1"/>
        </p:nvSpPr>
        <p:spPr>
          <a:xfrm>
            <a:off x="757238" y="5283727"/>
            <a:ext cx="5521234" cy="144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F2849A9D-FA39-45F1-B838-7879A922318E}"/>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7" name="Text Placeholder 8">
            <a:extLst>
              <a:ext uri="{FF2B5EF4-FFF2-40B4-BE49-F238E27FC236}">
                <a16:creationId xmlns:a16="http://schemas.microsoft.com/office/drawing/2014/main" id="{6D9869BB-5A6F-48F0-9541-F8C48A435FDA}"/>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1332492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E90A7-BFE6-4466-8297-5C6C2B856B43}"/>
              </a:ext>
            </a:extLst>
          </p:cNvPr>
          <p:cNvSpPr>
            <a:spLocks noGrp="1"/>
          </p:cNvSpPr>
          <p:nvPr>
            <p:ph idx="1"/>
          </p:nvPr>
        </p:nvSpPr>
        <p:spPr>
          <a:xfrm>
            <a:off x="5183187" y="1729047"/>
            <a:ext cx="6329933" cy="3740729"/>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9D1B73-687C-42FF-BAA3-1D1A4BC57A40}"/>
              </a:ext>
            </a:extLst>
          </p:cNvPr>
          <p:cNvSpPr>
            <a:spLocks noGrp="1"/>
          </p:cNvSpPr>
          <p:nvPr>
            <p:ph type="body" sz="half" idx="2"/>
          </p:nvPr>
        </p:nvSpPr>
        <p:spPr>
          <a:xfrm>
            <a:off x="756460" y="1729047"/>
            <a:ext cx="4015566" cy="3740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8">
            <a:extLst>
              <a:ext uri="{FF2B5EF4-FFF2-40B4-BE49-F238E27FC236}">
                <a16:creationId xmlns:a16="http://schemas.microsoft.com/office/drawing/2014/main" id="{5E3A8AFD-D985-41B0-9513-E5E58E43EEA0}"/>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D0E65315-369A-4A84-BE29-3FD9409C9571}"/>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2767647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BC8F23-C505-4B40-85BF-3B26B57ECE19}"/>
              </a:ext>
            </a:extLst>
          </p:cNvPr>
          <p:cNvSpPr>
            <a:spLocks noGrp="1"/>
          </p:cNvSpPr>
          <p:nvPr>
            <p:ph type="pic" idx="1"/>
          </p:nvPr>
        </p:nvSpPr>
        <p:spPr>
          <a:xfrm>
            <a:off x="5137265" y="1729047"/>
            <a:ext cx="6375856" cy="37407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DF1281-ABA2-4AB3-90CF-59C8F5E8CD88}"/>
              </a:ext>
            </a:extLst>
          </p:cNvPr>
          <p:cNvSpPr>
            <a:spLocks noGrp="1"/>
          </p:cNvSpPr>
          <p:nvPr>
            <p:ph type="body" sz="half" idx="2"/>
          </p:nvPr>
        </p:nvSpPr>
        <p:spPr>
          <a:xfrm>
            <a:off x="756460" y="1729047"/>
            <a:ext cx="4015566" cy="3740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8">
            <a:extLst>
              <a:ext uri="{FF2B5EF4-FFF2-40B4-BE49-F238E27FC236}">
                <a16:creationId xmlns:a16="http://schemas.microsoft.com/office/drawing/2014/main" id="{EB820AC2-68E4-4F64-89F6-22EA542DD681}"/>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A496F186-40B6-40B0-82EB-5B5B2797990F}"/>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5896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a:t>Click to edit Title style</a:t>
            </a:r>
          </a:p>
        </p:txBody>
      </p:sp>
      <p:sp>
        <p:nvSpPr>
          <p:cNvPr id="3" name="Content Placeholder 2"/>
          <p:cNvSpPr>
            <a:spLocks noGrp="1"/>
          </p:cNvSpPr>
          <p:nvPr>
            <p:ph sz="half" idx="1"/>
          </p:nvPr>
        </p:nvSpPr>
        <p:spPr>
          <a:xfrm>
            <a:off x="767641" y="1920000"/>
            <a:ext cx="5136359"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4" name="Content Placeholder 3"/>
          <p:cNvSpPr>
            <a:spLocks noGrp="1"/>
          </p:cNvSpPr>
          <p:nvPr>
            <p:ph sz="half" idx="2"/>
          </p:nvPr>
        </p:nvSpPr>
        <p:spPr>
          <a:xfrm>
            <a:off x="6288000" y="1920000"/>
            <a:ext cx="5135641"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10" name="Text Placeholder 2"/>
          <p:cNvSpPr>
            <a:spLocks noGrp="1"/>
          </p:cNvSpPr>
          <p:nvPr>
            <p:ph type="body" idx="13"/>
          </p:nvPr>
        </p:nvSpPr>
        <p:spPr>
          <a:xfrm>
            <a:off x="76764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3016640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22B5609-80FE-42E7-96A8-217764276CD3}"/>
              </a:ext>
            </a:extLst>
          </p:cNvPr>
          <p:cNvSpPr>
            <a:spLocks noGrp="1"/>
          </p:cNvSpPr>
          <p:nvPr>
            <p:ph type="body" orient="vert" idx="1"/>
          </p:nvPr>
        </p:nvSpPr>
        <p:spPr>
          <a:xfrm>
            <a:off x="756459" y="1718060"/>
            <a:ext cx="10756662" cy="3627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56035E64-BDE5-4C63-8B98-0EED732E0C2F}"/>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8" name="Text Placeholder 8">
            <a:extLst>
              <a:ext uri="{FF2B5EF4-FFF2-40B4-BE49-F238E27FC236}">
                <a16:creationId xmlns:a16="http://schemas.microsoft.com/office/drawing/2014/main" id="{EB1CBEBE-F5EC-4566-942D-8302103672D5}"/>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2366714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824000" y="1584000"/>
            <a:ext cx="8544000" cy="1008000"/>
          </a:xfrm>
        </p:spPr>
        <p:txBody>
          <a:bodyPr vert="horz" anchor="t" anchorCtr="0"/>
          <a:lstStyle>
            <a:lvl1pPr algn="ctr">
              <a:lnSpc>
                <a:spcPts val="6400"/>
              </a:lnSpc>
              <a:defRPr sz="4800" b="1">
                <a:solidFill>
                  <a:schemeClr val="bg1"/>
                </a:solidFill>
              </a:defRPr>
            </a:lvl1pPr>
          </a:lstStyle>
          <a:p>
            <a:r>
              <a:rPr lang="en-GB" noProof="0"/>
              <a:t>Click to edit title style</a:t>
            </a:r>
          </a:p>
        </p:txBody>
      </p:sp>
      <p:cxnSp>
        <p:nvCxnSpPr>
          <p:cNvPr id="6" name="Straight Connector 10"/>
          <p:cNvCxnSpPr/>
          <p:nvPr userDrawn="1"/>
        </p:nvCxnSpPr>
        <p:spPr>
          <a:xfrm>
            <a:off x="1824000" y="2722267"/>
            <a:ext cx="8544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824000" y="2880000"/>
            <a:ext cx="8544000" cy="2400000"/>
          </a:xfrm>
        </p:spPr>
        <p:txBody>
          <a:bodyPr anchor="t" anchorCtr="0"/>
          <a:lstStyle>
            <a:lvl1pPr marL="0" indent="0" algn="ctr">
              <a:lnSpc>
                <a:spcPts val="6400"/>
              </a:lnSpc>
              <a:buNone/>
              <a:defRPr sz="4800" b="0" i="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Click to edit text styles</a:t>
            </a:r>
          </a:p>
        </p:txBody>
      </p:sp>
    </p:spTree>
    <p:extLst>
      <p:ext uri="{BB962C8B-B14F-4D97-AF65-F5344CB8AC3E}">
        <p14:creationId xmlns:p14="http://schemas.microsoft.com/office/powerpoint/2010/main" val="54159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36000" y="287999"/>
            <a:ext cx="10080000" cy="792000"/>
          </a:xfrm>
          <a:prstGeom prst="rect">
            <a:avLst/>
          </a:prstGeom>
          <a:noFill/>
          <a:ln>
            <a:noFill/>
          </a:ln>
        </p:spPr>
        <p:txBody>
          <a:bodyPr spcFirstLastPara="1" wrap="square" lIns="0" tIns="0" rIns="0" bIns="0" anchor="ctr" anchorCtr="0">
            <a:noAutofit/>
          </a:bodyPr>
          <a:lstStyle>
            <a:lvl1pPr marR="0" lvl="0" algn="l" rtl="0">
              <a:lnSpc>
                <a:spcPct val="108333"/>
              </a:lnSpc>
              <a:spcBef>
                <a:spcPts val="0"/>
              </a:spcBef>
              <a:spcAft>
                <a:spcPts val="0"/>
              </a:spcAft>
              <a:buClr>
                <a:schemeClr val="dk2"/>
              </a:buClr>
              <a:buSzPts val="2400"/>
              <a:buFont typeface="Calibri"/>
              <a:buNone/>
              <a:defRPr sz="2667"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body" idx="1"/>
          </p:nvPr>
        </p:nvSpPr>
        <p:spPr>
          <a:xfrm>
            <a:off x="336000" y="1824000"/>
            <a:ext cx="11520000" cy="3648000"/>
          </a:xfrm>
          <a:prstGeom prst="rect">
            <a:avLst/>
          </a:prstGeom>
          <a:noFill/>
          <a:ln>
            <a:noFill/>
          </a:ln>
        </p:spPr>
        <p:txBody>
          <a:bodyPr spcFirstLastPara="1" wrap="square" lIns="0" tIns="0" rIns="0" bIns="0" anchor="t" anchorCtr="0">
            <a:noAutofit/>
          </a:bodyPr>
          <a:lstStyle>
            <a:lvl1pPr marL="609585" lvl="0" indent="-474121" algn="l">
              <a:lnSpc>
                <a:spcPct val="120000"/>
              </a:lnSpc>
              <a:spcBef>
                <a:spcPts val="0"/>
              </a:spcBef>
              <a:spcAft>
                <a:spcPts val="0"/>
              </a:spcAft>
              <a:buClr>
                <a:schemeClr val="accent2"/>
              </a:buClr>
              <a:buSzPts val="2000"/>
              <a:buChar char="•"/>
              <a:defRPr>
                <a:solidFill>
                  <a:schemeClr val="tx1"/>
                </a:solidFill>
              </a:defRPr>
            </a:lvl1pPr>
            <a:lvl2pPr marL="1219170" lvl="1" indent="-474121" algn="l">
              <a:lnSpc>
                <a:spcPct val="120000"/>
              </a:lnSpc>
              <a:spcBef>
                <a:spcPts val="0"/>
              </a:spcBef>
              <a:spcAft>
                <a:spcPts val="0"/>
              </a:spcAft>
              <a:buClr>
                <a:schemeClr val="dk2"/>
              </a:buClr>
              <a:buSzPts val="2000"/>
              <a:buChar char="•"/>
              <a:defRPr>
                <a:solidFill>
                  <a:schemeClr val="dk2"/>
                </a:solidFill>
              </a:defRPr>
            </a:lvl2pPr>
            <a:lvl3pPr marL="1828754" lvl="2" indent="-474121" algn="l">
              <a:lnSpc>
                <a:spcPct val="120000"/>
              </a:lnSpc>
              <a:spcBef>
                <a:spcPts val="0"/>
              </a:spcBef>
              <a:spcAft>
                <a:spcPts val="0"/>
              </a:spcAft>
              <a:buClr>
                <a:schemeClr val="dk2"/>
              </a:buClr>
              <a:buSzPts val="2000"/>
              <a:buChar char="•"/>
              <a:defRPr>
                <a:solidFill>
                  <a:schemeClr val="dk2"/>
                </a:solidFill>
              </a:defRPr>
            </a:lvl3pPr>
            <a:lvl4pPr marL="2438339" lvl="3" indent="-474121" algn="l">
              <a:lnSpc>
                <a:spcPct val="120000"/>
              </a:lnSpc>
              <a:spcBef>
                <a:spcPts val="0"/>
              </a:spcBef>
              <a:spcAft>
                <a:spcPts val="0"/>
              </a:spcAft>
              <a:buClr>
                <a:schemeClr val="dk2"/>
              </a:buClr>
              <a:buSzPts val="2000"/>
              <a:buChar char="•"/>
              <a:defRPr>
                <a:solidFill>
                  <a:schemeClr val="dk2"/>
                </a:solidFill>
              </a:defRPr>
            </a:lvl4pPr>
            <a:lvl5pPr marL="3047924" lvl="4" indent="-474121" algn="l">
              <a:lnSpc>
                <a:spcPct val="120000"/>
              </a:lnSpc>
              <a:spcBef>
                <a:spcPts val="0"/>
              </a:spcBef>
              <a:spcAft>
                <a:spcPts val="0"/>
              </a:spcAft>
              <a:buClr>
                <a:schemeClr val="dk2"/>
              </a:buClr>
              <a:buSzPts val="2000"/>
              <a:buChar char="•"/>
              <a:defRPr>
                <a:solidFill>
                  <a:schemeClr val="dk2"/>
                </a:solidFill>
              </a:defRPr>
            </a:lvl5pPr>
            <a:lvl6pPr marL="3657509" lvl="5" indent="-457189" algn="l">
              <a:lnSpc>
                <a:spcPct val="90000"/>
              </a:lnSpc>
              <a:spcBef>
                <a:spcPts val="667"/>
              </a:spcBef>
              <a:spcAft>
                <a:spcPts val="0"/>
              </a:spcAft>
              <a:buClr>
                <a:schemeClr val="dk1"/>
              </a:buClr>
              <a:buSzPts val="1800"/>
              <a:buChar char="•"/>
              <a:defRPr/>
            </a:lvl6pPr>
            <a:lvl7pPr marL="4267093" lvl="6" indent="-457189" algn="l">
              <a:lnSpc>
                <a:spcPct val="90000"/>
              </a:lnSpc>
              <a:spcBef>
                <a:spcPts val="667"/>
              </a:spcBef>
              <a:spcAft>
                <a:spcPts val="0"/>
              </a:spcAft>
              <a:buClr>
                <a:schemeClr val="dk1"/>
              </a:buClr>
              <a:buSzPts val="1800"/>
              <a:buChar char="•"/>
              <a:defRPr/>
            </a:lvl7pPr>
            <a:lvl8pPr marL="4876678" lvl="7" indent="-457189" algn="l">
              <a:lnSpc>
                <a:spcPct val="90000"/>
              </a:lnSpc>
              <a:spcBef>
                <a:spcPts val="667"/>
              </a:spcBef>
              <a:spcAft>
                <a:spcPts val="0"/>
              </a:spcAft>
              <a:buClr>
                <a:schemeClr val="dk1"/>
              </a:buClr>
              <a:buSzPts val="1800"/>
              <a:buChar char="•"/>
              <a:defRPr/>
            </a:lvl8pPr>
            <a:lvl9pPr marL="5486263" lvl="8" indent="-457189" algn="l">
              <a:lnSpc>
                <a:spcPct val="90000"/>
              </a:lnSpc>
              <a:spcBef>
                <a:spcPts val="667"/>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336000" y="5621373"/>
            <a:ext cx="1935453" cy="14902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276851" y="5621373"/>
            <a:ext cx="4114800" cy="14902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120000" y="5621373"/>
            <a:ext cx="2736000" cy="14902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accent2"/>
                </a:solidFill>
                <a:latin typeface="Calibri"/>
                <a:ea typeface="Calibri"/>
                <a:cs typeface="Calibri"/>
                <a:sym typeface="Calibri"/>
              </a:defRPr>
            </a:lvl9pPr>
          </a:lstStyle>
          <a:p>
            <a:fld id="{00000000-1234-1234-1234-123412341234}" type="slidenum">
              <a:rPr lang="en-US" smtClean="0"/>
              <a:pPr/>
              <a:t>‹#›</a:t>
            </a:fld>
            <a:endParaRPr lang="en-US"/>
          </a:p>
        </p:txBody>
      </p:sp>
      <p:sp>
        <p:nvSpPr>
          <p:cNvPr id="29" name="Google Shape;29;p3"/>
          <p:cNvSpPr txBox="1">
            <a:spLocks noGrp="1"/>
          </p:cNvSpPr>
          <p:nvPr>
            <p:ph type="body" idx="2"/>
          </p:nvPr>
        </p:nvSpPr>
        <p:spPr>
          <a:xfrm>
            <a:off x="336000" y="1392000"/>
            <a:ext cx="11520000" cy="3240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accent2"/>
              </a:buClr>
              <a:buSzPts val="2000"/>
              <a:buNone/>
              <a:defRPr sz="2667" b="1">
                <a:solidFill>
                  <a:schemeClr val="tx1"/>
                </a:solidFill>
              </a:defRPr>
            </a:lvl1pPr>
            <a:lvl2pPr marL="1219170" lvl="1" indent="-304792" algn="l">
              <a:lnSpc>
                <a:spcPct val="120000"/>
              </a:lnSpc>
              <a:spcBef>
                <a:spcPts val="0"/>
              </a:spcBef>
              <a:spcAft>
                <a:spcPts val="0"/>
              </a:spcAft>
              <a:buClr>
                <a:schemeClr val="dk2"/>
              </a:buClr>
              <a:buSzPts val="2000"/>
              <a:buNone/>
              <a:defRPr sz="2667" b="1"/>
            </a:lvl2pPr>
            <a:lvl3pPr marL="1828754" lvl="2" indent="-304792" algn="l">
              <a:lnSpc>
                <a:spcPct val="133333"/>
              </a:lnSpc>
              <a:spcBef>
                <a:spcPts val="0"/>
              </a:spcBef>
              <a:spcAft>
                <a:spcPts val="0"/>
              </a:spcAft>
              <a:buClr>
                <a:schemeClr val="dk2"/>
              </a:buClr>
              <a:buSzPts val="1800"/>
              <a:buNone/>
              <a:defRPr sz="2400" b="1"/>
            </a:lvl3pPr>
            <a:lvl4pPr marL="2438339" lvl="3" indent="-304792" algn="l">
              <a:lnSpc>
                <a:spcPct val="150000"/>
              </a:lnSpc>
              <a:spcBef>
                <a:spcPts val="0"/>
              </a:spcBef>
              <a:spcAft>
                <a:spcPts val="0"/>
              </a:spcAft>
              <a:buClr>
                <a:schemeClr val="dk2"/>
              </a:buClr>
              <a:buSzPts val="1600"/>
              <a:buNone/>
              <a:defRPr sz="2133" b="1"/>
            </a:lvl4pPr>
            <a:lvl5pPr marL="3047924" lvl="4" indent="-304792" algn="l">
              <a:lnSpc>
                <a:spcPct val="150000"/>
              </a:lnSpc>
              <a:spcBef>
                <a:spcPts val="0"/>
              </a:spcBef>
              <a:spcAft>
                <a:spcPts val="0"/>
              </a:spcAft>
              <a:buClr>
                <a:schemeClr val="dk2"/>
              </a:buClr>
              <a:buSzPts val="1600"/>
              <a:buNone/>
              <a:defRPr sz="2133" b="1"/>
            </a:lvl5pPr>
            <a:lvl6pPr marL="3657509" lvl="5" indent="-304792" algn="l">
              <a:lnSpc>
                <a:spcPct val="90000"/>
              </a:lnSpc>
              <a:spcBef>
                <a:spcPts val="667"/>
              </a:spcBef>
              <a:spcAft>
                <a:spcPts val="0"/>
              </a:spcAft>
              <a:buClr>
                <a:schemeClr val="dk1"/>
              </a:buClr>
              <a:buSzPts val="1600"/>
              <a:buNone/>
              <a:defRPr sz="2133" b="1"/>
            </a:lvl6pPr>
            <a:lvl7pPr marL="4267093" lvl="6" indent="-304792" algn="l">
              <a:lnSpc>
                <a:spcPct val="90000"/>
              </a:lnSpc>
              <a:spcBef>
                <a:spcPts val="667"/>
              </a:spcBef>
              <a:spcAft>
                <a:spcPts val="0"/>
              </a:spcAft>
              <a:buClr>
                <a:schemeClr val="dk1"/>
              </a:buClr>
              <a:buSzPts val="1600"/>
              <a:buNone/>
              <a:defRPr sz="2133" b="1"/>
            </a:lvl7pPr>
            <a:lvl8pPr marL="4876678" lvl="7" indent="-304792" algn="l">
              <a:lnSpc>
                <a:spcPct val="90000"/>
              </a:lnSpc>
              <a:spcBef>
                <a:spcPts val="667"/>
              </a:spcBef>
              <a:spcAft>
                <a:spcPts val="0"/>
              </a:spcAft>
              <a:buClr>
                <a:schemeClr val="dk1"/>
              </a:buClr>
              <a:buSzPts val="1600"/>
              <a:buNone/>
              <a:defRPr sz="2133" b="1"/>
            </a:lvl8pPr>
            <a:lvl9pPr marL="5486263" lvl="8" indent="-304792" algn="l">
              <a:lnSpc>
                <a:spcPct val="90000"/>
              </a:lnSpc>
              <a:spcBef>
                <a:spcPts val="667"/>
              </a:spcBef>
              <a:spcAft>
                <a:spcPts val="0"/>
              </a:spcAft>
              <a:buClr>
                <a:schemeClr val="dk1"/>
              </a:buClr>
              <a:buSzPts val="1600"/>
              <a:buNone/>
              <a:defRPr sz="2133" b="1"/>
            </a:lvl9pPr>
          </a:lstStyle>
          <a:p>
            <a:endParaRPr/>
          </a:p>
        </p:txBody>
      </p:sp>
    </p:spTree>
    <p:extLst>
      <p:ext uri="{BB962C8B-B14F-4D97-AF65-F5344CB8AC3E}">
        <p14:creationId xmlns:p14="http://schemas.microsoft.com/office/powerpoint/2010/main" val="2546321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Content Placeholder 14"/>
          <p:cNvSpPr>
            <a:spLocks noGrp="1"/>
          </p:cNvSpPr>
          <p:nvPr>
            <p:ph idx="1"/>
          </p:nvPr>
        </p:nvSpPr>
        <p:spPr>
          <a:xfrm>
            <a:off x="734713" y="1659697"/>
            <a:ext cx="10984671" cy="4354179"/>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pic>
        <p:nvPicPr>
          <p:cNvPr id="2" name="Picture 1"/>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763055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Title 5"/>
          <p:cNvSpPr>
            <a:spLocks noGrp="1"/>
          </p:cNvSpPr>
          <p:nvPr>
            <p:ph type="title"/>
          </p:nvPr>
        </p:nvSpPr>
        <p:spPr>
          <a:xfrm>
            <a:off x="5770088" y="194011"/>
            <a:ext cx="6173277" cy="975175"/>
          </a:xfrm>
        </p:spPr>
        <p:txBody>
          <a:bodyPr>
            <a:normAutofit/>
          </a:bodyPr>
          <a:lstStyle>
            <a:lvl1pPr algn="r">
              <a:defRPr sz="3733"/>
            </a:lvl1pPr>
          </a:lstStyle>
          <a:p>
            <a:r>
              <a:rPr lang="en-US"/>
              <a:t>Click to edit Master title style</a:t>
            </a:r>
            <a:endParaRPr lang="en-US" dirty="0"/>
          </a:p>
        </p:txBody>
      </p:sp>
      <p:sp>
        <p:nvSpPr>
          <p:cNvPr id="9" name="Table Placeholder 8"/>
          <p:cNvSpPr>
            <a:spLocks noGrp="1"/>
          </p:cNvSpPr>
          <p:nvPr>
            <p:ph type="tbl" sz="quarter" idx="11"/>
          </p:nvPr>
        </p:nvSpPr>
        <p:spPr>
          <a:xfrm>
            <a:off x="600304" y="1747843"/>
            <a:ext cx="10939872" cy="4205561"/>
          </a:xfrm>
          <a:prstGeom prst="rect">
            <a:avLst/>
          </a:prstGeom>
        </p:spPr>
        <p:txBody>
          <a:bodyPr vert="horz"/>
          <a:lstStyle>
            <a:lvl1pPr>
              <a:defRPr>
                <a:solidFill>
                  <a:schemeClr val="tx1"/>
                </a:solidFill>
              </a:defRPr>
            </a:lvl1pPr>
          </a:lstStyle>
          <a:p>
            <a:pPr lvl="0"/>
            <a:r>
              <a:rPr lang="en-US" noProof="0"/>
              <a:t>Click icon to add table</a:t>
            </a:r>
            <a:endParaRPr lang="en-US" noProof="0" dirty="0"/>
          </a:p>
        </p:txBody>
      </p:sp>
      <p:sp>
        <p:nvSpPr>
          <p:cNvPr id="6" name="Rectangle 5"/>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7" name="Picture 6"/>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4195738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7" name="Title 5"/>
          <p:cNvSpPr>
            <a:spLocks noGrp="1"/>
          </p:cNvSpPr>
          <p:nvPr>
            <p:ph type="title"/>
          </p:nvPr>
        </p:nvSpPr>
        <p:spPr>
          <a:xfrm>
            <a:off x="5770088" y="140255"/>
            <a:ext cx="6173277" cy="975175"/>
          </a:xfrm>
          <a:noFill/>
          <a:ln>
            <a:noFill/>
          </a:ln>
        </p:spPr>
        <p:txBody>
          <a:bodyPr>
            <a:normAutofit/>
          </a:bodyPr>
          <a:lstStyle>
            <a:lvl1pPr algn="r">
              <a:defRPr sz="3733"/>
            </a:lvl1pPr>
          </a:lstStyle>
          <a:p>
            <a:r>
              <a:rPr lang="en-US"/>
              <a:t>Click to edit Master title style</a:t>
            </a:r>
            <a:endParaRPr lang="en-US" dirty="0"/>
          </a:p>
        </p:txBody>
      </p:sp>
      <p:sp>
        <p:nvSpPr>
          <p:cNvPr id="11" name="Table Placeholder 3"/>
          <p:cNvSpPr>
            <a:spLocks noGrp="1"/>
          </p:cNvSpPr>
          <p:nvPr>
            <p:ph type="tbl" sz="quarter" idx="12"/>
          </p:nvPr>
        </p:nvSpPr>
        <p:spPr>
          <a:xfrm>
            <a:off x="585016" y="2001278"/>
            <a:ext cx="5185072" cy="3817095"/>
          </a:xfrm>
          <a:prstGeom prst="rect">
            <a:avLst/>
          </a:prstGeom>
        </p:spPr>
        <p:txBody>
          <a:bodyPr/>
          <a:lstStyle>
            <a:lvl1pPr>
              <a:defRPr>
                <a:solidFill>
                  <a:schemeClr val="tx1"/>
                </a:solidFill>
              </a:defRPr>
            </a:lvl1pPr>
          </a:lstStyle>
          <a:p>
            <a:pPr lvl="0"/>
            <a:r>
              <a:rPr lang="en-US" noProof="0"/>
              <a:t>Click icon to add table</a:t>
            </a:r>
            <a:endParaRPr lang="en-US" noProof="0" dirty="0"/>
          </a:p>
        </p:txBody>
      </p:sp>
      <p:sp>
        <p:nvSpPr>
          <p:cNvPr id="12" name="Table Placeholder 3"/>
          <p:cNvSpPr>
            <a:spLocks noGrp="1"/>
          </p:cNvSpPr>
          <p:nvPr>
            <p:ph type="tbl" sz="quarter" idx="13"/>
          </p:nvPr>
        </p:nvSpPr>
        <p:spPr>
          <a:xfrm>
            <a:off x="6465655" y="2001278"/>
            <a:ext cx="5185072" cy="3817095"/>
          </a:xfrm>
          <a:prstGeom prst="rect">
            <a:avLst/>
          </a:prstGeom>
        </p:spPr>
        <p:txBody>
          <a:bodyPr/>
          <a:lstStyle>
            <a:lvl1pPr>
              <a:defRPr>
                <a:solidFill>
                  <a:schemeClr val="tx1"/>
                </a:solidFill>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025693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able x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11" name="Chart Placeholder 3"/>
          <p:cNvSpPr>
            <a:spLocks noGrp="1"/>
          </p:cNvSpPr>
          <p:nvPr>
            <p:ph type="chart" sz="quarter" idx="10"/>
          </p:nvPr>
        </p:nvSpPr>
        <p:spPr>
          <a:xfrm>
            <a:off x="618300" y="1696099"/>
            <a:ext cx="11065235" cy="427746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5" name="Rectangle 4"/>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7" name="Picture 6"/>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188929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hart x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10" name="Chart Placeholder 3"/>
          <p:cNvSpPr>
            <a:spLocks noGrp="1"/>
          </p:cNvSpPr>
          <p:nvPr>
            <p:ph type="chart" sz="quarter" idx="10"/>
          </p:nvPr>
        </p:nvSpPr>
        <p:spPr>
          <a:xfrm>
            <a:off x="814917" y="1753772"/>
            <a:ext cx="5185072" cy="419618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11" name="Chart Placeholder 5"/>
          <p:cNvSpPr>
            <a:spLocks noGrp="1"/>
          </p:cNvSpPr>
          <p:nvPr>
            <p:ph type="chart" sz="quarter" idx="11"/>
          </p:nvPr>
        </p:nvSpPr>
        <p:spPr>
          <a:xfrm>
            <a:off x="6288627" y="1753772"/>
            <a:ext cx="5278439" cy="4196183"/>
          </a:xfrm>
          <a:prstGeom prst="rect">
            <a:avLst/>
          </a:prstGeom>
        </p:spPr>
        <p:txBody>
          <a:bodyPr/>
          <a:lstStyle>
            <a:lvl1pPr>
              <a:defRPr>
                <a:solidFill>
                  <a:schemeClr val="tx1"/>
                </a:solidFill>
              </a:defRPr>
            </a:lvl1pPr>
          </a:lstStyle>
          <a:p>
            <a:pPr lvl="0"/>
            <a:r>
              <a:rPr lang="en-US" noProof="0"/>
              <a:t>Click icon to add chart</a:t>
            </a:r>
            <a:endParaRPr lang="en-US" noProof="0"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3803879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140255"/>
            <a:ext cx="6173277" cy="975175"/>
          </a:xfrm>
        </p:spPr>
        <p:txBody>
          <a:bodyPr>
            <a:normAutofit/>
          </a:bodyPr>
          <a:lstStyle>
            <a:lvl1pPr algn="r">
              <a:defRPr sz="3733"/>
            </a:lvl1pPr>
          </a:lstStyle>
          <a:p>
            <a:r>
              <a:rPr lang="en-US"/>
              <a:t>Click to edit Master title style</a:t>
            </a:r>
            <a:endParaRPr lang="en-US" dirty="0"/>
          </a:p>
        </p:txBody>
      </p:sp>
      <p:sp>
        <p:nvSpPr>
          <p:cNvPr id="9" name="Content Placeholder 2"/>
          <p:cNvSpPr>
            <a:spLocks noGrp="1"/>
          </p:cNvSpPr>
          <p:nvPr>
            <p:ph sz="half" idx="10"/>
          </p:nvPr>
        </p:nvSpPr>
        <p:spPr>
          <a:xfrm>
            <a:off x="761964" y="1760488"/>
            <a:ext cx="5232437" cy="4365677"/>
          </a:xfrm>
          <a:prstGeom prst="rect">
            <a:avLst/>
          </a:prstGeom>
        </p:spPr>
        <p:txBody>
          <a:bodyPr/>
          <a:lstStyle>
            <a:lvl1pPr>
              <a:defRPr sz="3200"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3"/>
          <p:cNvSpPr>
            <a:spLocks noGrp="1"/>
          </p:cNvSpPr>
          <p:nvPr>
            <p:ph sz="half" idx="11"/>
          </p:nvPr>
        </p:nvSpPr>
        <p:spPr>
          <a:xfrm>
            <a:off x="6197600" y="1760488"/>
            <a:ext cx="5384800" cy="4365677"/>
          </a:xfrm>
          <a:prstGeom prst="rect">
            <a:avLst/>
          </a:prstGeo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447071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5" name="Content Placeholder 14"/>
          <p:cNvSpPr>
            <a:spLocks noGrp="1"/>
          </p:cNvSpPr>
          <p:nvPr>
            <p:ph idx="1"/>
          </p:nvPr>
        </p:nvSpPr>
        <p:spPr>
          <a:xfrm>
            <a:off x="761964" y="1765061"/>
            <a:ext cx="10668075" cy="4125923"/>
          </a:xfrm>
          <a:prstGeom prst="rect">
            <a:avLst/>
          </a:prstGeom>
        </p:spPr>
        <p:txBody>
          <a:bodyPr/>
          <a:lstStyle/>
          <a:p>
            <a:pPr lvl="0"/>
            <a:r>
              <a:rPr lang="en-US"/>
              <a:t>Click to edit Master text styles</a:t>
            </a:r>
          </a:p>
        </p:txBody>
      </p:sp>
      <p:sp>
        <p:nvSpPr>
          <p:cNvPr id="4" name="Title 5"/>
          <p:cNvSpPr>
            <a:spLocks noGrp="1"/>
          </p:cNvSpPr>
          <p:nvPr>
            <p:ph type="title"/>
          </p:nvPr>
        </p:nvSpPr>
        <p:spPr>
          <a:xfrm>
            <a:off x="5770088" y="200730"/>
            <a:ext cx="6173277" cy="975175"/>
          </a:xfrm>
        </p:spPr>
        <p:txBody>
          <a:bodyPr>
            <a:normAutofit/>
          </a:bodyPr>
          <a:lstStyle>
            <a:lvl1pPr algn="r">
              <a:defRPr sz="3733"/>
            </a:lvl1pPr>
          </a:lstStyle>
          <a:p>
            <a:r>
              <a:rPr lang="en-US"/>
              <a:t>Click to edit Master title style</a:t>
            </a:r>
            <a:endParaRPr lang="en-US" dirty="0"/>
          </a:p>
        </p:txBody>
      </p:sp>
      <p:sp>
        <p:nvSpPr>
          <p:cNvPr id="7" name="Rectangle 6"/>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8" name="Picture 7"/>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361656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a:t>Click to edit Title style</a:t>
            </a:r>
          </a:p>
        </p:txBody>
      </p:sp>
      <p:sp>
        <p:nvSpPr>
          <p:cNvPr id="3" name="Content Placeholder 2"/>
          <p:cNvSpPr>
            <a:spLocks noGrp="1"/>
          </p:cNvSpPr>
          <p:nvPr>
            <p:ph sz="half" idx="1"/>
          </p:nvPr>
        </p:nvSpPr>
        <p:spPr>
          <a:xfrm>
            <a:off x="767641" y="1920000"/>
            <a:ext cx="5136359"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10" name="Text Placeholder 2"/>
          <p:cNvSpPr>
            <a:spLocks noGrp="1"/>
          </p:cNvSpPr>
          <p:nvPr>
            <p:ph type="body" idx="13"/>
          </p:nvPr>
        </p:nvSpPr>
        <p:spPr>
          <a:xfrm>
            <a:off x="76764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
        <p:nvSpPr>
          <p:cNvPr id="11" name="Picture Placeholder 10"/>
          <p:cNvSpPr>
            <a:spLocks noGrp="1"/>
          </p:cNvSpPr>
          <p:nvPr>
            <p:ph type="pic" sz="quarter" idx="15" hasCustomPrompt="1"/>
          </p:nvPr>
        </p:nvSpPr>
        <p:spPr>
          <a:xfrm>
            <a:off x="6288000" y="2016000"/>
            <a:ext cx="5136000" cy="3504000"/>
          </a:xfrm>
        </p:spPr>
        <p:txBody>
          <a:bodyPr tIns="180000"/>
          <a:lstStyle>
            <a:lvl1pPr marL="0" indent="0" algn="ctr">
              <a:buFontTx/>
              <a:buNone/>
              <a:defRPr sz="2400">
                <a:solidFill>
                  <a:schemeClr val="bg1">
                    <a:lumMod val="50000"/>
                  </a:schemeClr>
                </a:solidFill>
              </a:defRPr>
            </a:lvl1pPr>
          </a:lstStyle>
          <a:p>
            <a:r>
              <a:rPr lang="en-GB" noProof="0"/>
              <a:t>Click icon to add picture</a:t>
            </a:r>
          </a:p>
          <a:p>
            <a:endParaRPr lang="en-GB" noProof="0"/>
          </a:p>
        </p:txBody>
      </p:sp>
    </p:spTree>
    <p:extLst>
      <p:ext uri="{BB962C8B-B14F-4D97-AF65-F5344CB8AC3E}">
        <p14:creationId xmlns:p14="http://schemas.microsoft.com/office/powerpoint/2010/main" val="3052612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ex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496078"/>
            <a:ext cx="12192000" cy="13619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
        <p:nvSpPr>
          <p:cNvPr id="6" name="Title 5"/>
          <p:cNvSpPr>
            <a:spLocks noGrp="1"/>
          </p:cNvSpPr>
          <p:nvPr>
            <p:ph type="title"/>
          </p:nvPr>
        </p:nvSpPr>
        <p:spPr>
          <a:xfrm>
            <a:off x="5770088" y="200730"/>
            <a:ext cx="6173277" cy="975175"/>
          </a:xfrm>
        </p:spPr>
        <p:txBody>
          <a:bodyPr>
            <a:normAutofit/>
          </a:bodyPr>
          <a:lstStyle>
            <a:lvl1pPr algn="r">
              <a:defRPr sz="3733"/>
            </a:lvl1pPr>
          </a:lstStyle>
          <a:p>
            <a:r>
              <a:rPr lang="en-US"/>
              <a:t>Click to edit Master title style</a:t>
            </a:r>
            <a:endParaRPr lang="en-US" dirty="0"/>
          </a:p>
        </p:txBody>
      </p:sp>
      <p:sp>
        <p:nvSpPr>
          <p:cNvPr id="7" name="Text Placeholder 6"/>
          <p:cNvSpPr>
            <a:spLocks noGrp="1"/>
          </p:cNvSpPr>
          <p:nvPr>
            <p:ph type="body" sz="quarter" idx="10"/>
          </p:nvPr>
        </p:nvSpPr>
        <p:spPr>
          <a:xfrm>
            <a:off x="628651" y="1705431"/>
            <a:ext cx="11019064" cy="1560284"/>
          </a:xfrm>
          <a:prstGeom prst="rect">
            <a:avLst/>
          </a:prstGeom>
        </p:spPr>
        <p:txBody>
          <a:bodyPr vert="horz"/>
          <a:lstStyle>
            <a:lvl1pPr>
              <a:defRPr>
                <a:solidFill>
                  <a:schemeClr val="tx1"/>
                </a:solidFill>
              </a:defRPr>
            </a:lvl1pPr>
          </a:lstStyle>
          <a:p>
            <a:pPr lvl="0"/>
            <a:r>
              <a:rPr lang="en-US"/>
              <a:t>Click to edit Master text styles</a:t>
            </a:r>
          </a:p>
          <a:p>
            <a:pPr lvl="1"/>
            <a:r>
              <a:rPr lang="en-US"/>
              <a:t>Second level</a:t>
            </a:r>
          </a:p>
        </p:txBody>
      </p:sp>
      <p:sp>
        <p:nvSpPr>
          <p:cNvPr id="15" name="Picture Placeholder 14"/>
          <p:cNvSpPr>
            <a:spLocks noGrp="1"/>
          </p:cNvSpPr>
          <p:nvPr>
            <p:ph type="pic" sz="quarter" idx="12"/>
          </p:nvPr>
        </p:nvSpPr>
        <p:spPr>
          <a:xfrm>
            <a:off x="628651" y="3433769"/>
            <a:ext cx="11019064" cy="2635023"/>
          </a:xfrm>
          <a:prstGeom prst="rect">
            <a:avLst/>
          </a:prstGeom>
        </p:spPr>
        <p:txBody>
          <a:bodyPr vert="horz"/>
          <a:lstStyle>
            <a:lvl1pPr>
              <a:defRPr>
                <a:solidFill>
                  <a:schemeClr val="tx1"/>
                </a:solidFill>
              </a:defRPr>
            </a:lvl1pPr>
          </a:lstStyle>
          <a:p>
            <a:pPr lvl="0"/>
            <a:r>
              <a:rPr lang="en-US" noProof="0"/>
              <a:t>Click icon to add picture</a:t>
            </a:r>
            <a:endParaRPr lang="en-US" noProof="0" dirty="0"/>
          </a:p>
        </p:txBody>
      </p:sp>
      <p:sp>
        <p:nvSpPr>
          <p:cNvPr id="8" name="Rectangle 7"/>
          <p:cNvSpPr/>
          <p:nvPr userDrawn="1"/>
        </p:nvSpPr>
        <p:spPr>
          <a:xfrm>
            <a:off x="331623" y="140256"/>
            <a:ext cx="4125772"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9" name="Picture 8"/>
          <p:cNvPicPr>
            <a:picLocks noChangeAspect="1"/>
          </p:cNvPicPr>
          <p:nvPr userDrawn="1"/>
        </p:nvPicPr>
        <p:blipFill>
          <a:blip r:embed="rId3"/>
          <a:stretch>
            <a:fillRect/>
          </a:stretch>
        </p:blipFill>
        <p:spPr>
          <a:xfrm>
            <a:off x="552667" y="320860"/>
            <a:ext cx="3095180" cy="794568"/>
          </a:xfrm>
          <a:prstGeom prst="rect">
            <a:avLst/>
          </a:prstGeom>
        </p:spPr>
      </p:pic>
    </p:spTree>
    <p:extLst>
      <p:ext uri="{BB962C8B-B14F-4D97-AF65-F5344CB8AC3E}">
        <p14:creationId xmlns:p14="http://schemas.microsoft.com/office/powerpoint/2010/main" val="3063631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p:cNvSpPr/>
          <p:nvPr userDrawn="1"/>
        </p:nvSpPr>
        <p:spPr>
          <a:xfrm>
            <a:off x="331625" y="140256"/>
            <a:ext cx="5032857" cy="1166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pic>
        <p:nvPicPr>
          <p:cNvPr id="3" name="Picture 2"/>
          <p:cNvPicPr>
            <a:picLocks noChangeAspect="1"/>
          </p:cNvPicPr>
          <p:nvPr userDrawn="1"/>
        </p:nvPicPr>
        <p:blipFill>
          <a:blip r:embed="rId2"/>
          <a:stretch>
            <a:fillRect/>
          </a:stretch>
        </p:blipFill>
        <p:spPr>
          <a:xfrm>
            <a:off x="552667" y="125789"/>
            <a:ext cx="4601255" cy="1181195"/>
          </a:xfrm>
          <a:prstGeom prst="rect">
            <a:avLst/>
          </a:prstGeom>
        </p:spPr>
      </p:pic>
      <p:sp>
        <p:nvSpPr>
          <p:cNvPr id="4" name="Rectangle 3"/>
          <p:cNvSpPr/>
          <p:nvPr userDrawn="1"/>
        </p:nvSpPr>
        <p:spPr>
          <a:xfrm>
            <a:off x="5153922" y="6144768"/>
            <a:ext cx="6714585" cy="5933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67"/>
          </a:p>
        </p:txBody>
      </p:sp>
    </p:spTree>
    <p:extLst>
      <p:ext uri="{BB962C8B-B14F-4D97-AF65-F5344CB8AC3E}">
        <p14:creationId xmlns:p14="http://schemas.microsoft.com/office/powerpoint/2010/main" val="4217133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F045-ABC5-C3F0-05CF-75882B1231CA}"/>
              </a:ext>
            </a:extLst>
          </p:cNvPr>
          <p:cNvSpPr>
            <a:spLocks noGrp="1"/>
          </p:cNvSpPr>
          <p:nvPr>
            <p:ph type="ctrTitle"/>
          </p:nvPr>
        </p:nvSpPr>
        <p:spPr>
          <a:xfrm>
            <a:off x="1524000" y="1122363"/>
            <a:ext cx="9144000" cy="2387600"/>
          </a:xfrm>
        </p:spPr>
        <p:txBody>
          <a:bodyPr anchor="b">
            <a:normAutofit/>
          </a:bodyPr>
          <a:lstStyle>
            <a:lvl1pPr algn="l">
              <a:defRPr sz="3200"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B881D4F-7897-CB9D-16C7-2E5C0BA4D937}"/>
              </a:ext>
            </a:extLst>
          </p:cNvPr>
          <p:cNvSpPr>
            <a:spLocks noGrp="1"/>
          </p:cNvSpPr>
          <p:nvPr>
            <p:ph type="subTitle" idx="1"/>
          </p:nvPr>
        </p:nvSpPr>
        <p:spPr>
          <a:xfrm>
            <a:off x="1524000" y="3602038"/>
            <a:ext cx="9144000" cy="1655762"/>
          </a:xfrm>
        </p:spPr>
        <p:txBody>
          <a:bodyPr>
            <a:normAutofit/>
          </a:bodyPr>
          <a:lstStyle>
            <a:lvl1pPr marL="0" indent="0" algn="l">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5A0A03-0ACD-B9EE-60D2-0018DA9C3221}"/>
              </a:ext>
            </a:extLst>
          </p:cNvPr>
          <p:cNvSpPr>
            <a:spLocks noGrp="1"/>
          </p:cNvSpPr>
          <p:nvPr>
            <p:ph type="dt" sz="half" idx="10"/>
          </p:nvPr>
        </p:nvSpPr>
        <p:spPr/>
        <p:txBody>
          <a:bodyPr/>
          <a:lstStyle/>
          <a:p>
            <a:fld id="{D5DC2F0A-B2E1-47A4-AC6D-1DDE05690438}" type="datetime1">
              <a:rPr lang="en-GB" smtClean="0"/>
              <a:t>12/12/2023</a:t>
            </a:fld>
            <a:endParaRPr lang="en-GB"/>
          </a:p>
        </p:txBody>
      </p:sp>
      <p:pic>
        <p:nvPicPr>
          <p:cNvPr id="9" name="Picture 8">
            <a:extLst>
              <a:ext uri="{FF2B5EF4-FFF2-40B4-BE49-F238E27FC236}">
                <a16:creationId xmlns:a16="http://schemas.microsoft.com/office/drawing/2014/main" id="{1F2F82E3-4B93-7C02-0E6D-463BD3AA7322}"/>
              </a:ext>
            </a:extLst>
          </p:cNvPr>
          <p:cNvPicPr/>
          <p:nvPr userDrawn="1"/>
        </p:nvPicPr>
        <p:blipFill>
          <a:blip r:embed="rId2"/>
          <a:stretch>
            <a:fillRect/>
          </a:stretch>
        </p:blipFill>
        <p:spPr>
          <a:xfrm>
            <a:off x="-22302" y="6152211"/>
            <a:ext cx="3637534" cy="701206"/>
          </a:xfrm>
          <a:prstGeom prst="rect">
            <a:avLst/>
          </a:prstGeom>
        </p:spPr>
      </p:pic>
      <p:sp>
        <p:nvSpPr>
          <p:cNvPr id="10" name="TextBox 9">
            <a:extLst>
              <a:ext uri="{FF2B5EF4-FFF2-40B4-BE49-F238E27FC236}">
                <a16:creationId xmlns:a16="http://schemas.microsoft.com/office/drawing/2014/main" id="{6C06E5B8-3086-637C-FE81-ECBF40F724C8}"/>
              </a:ext>
            </a:extLst>
          </p:cNvPr>
          <p:cNvSpPr txBox="1"/>
          <p:nvPr userDrawn="1"/>
        </p:nvSpPr>
        <p:spPr>
          <a:xfrm>
            <a:off x="4076302" y="6408107"/>
            <a:ext cx="5039506" cy="261610"/>
          </a:xfrm>
          <a:prstGeom prst="rect">
            <a:avLst/>
          </a:prstGeom>
          <a:noFill/>
        </p:spPr>
        <p:txBody>
          <a:bodyPr wrap="square">
            <a:spAutoFit/>
          </a:bodyPr>
          <a:lstStyle/>
          <a:p>
            <a:r>
              <a:rPr lang="en-GB" sz="1050">
                <a:solidFill>
                  <a:schemeClr val="bg1">
                    <a:lumMod val="50000"/>
                  </a:schemeClr>
                </a:solidFill>
                <a:latin typeface="Arial" panose="020B0604020202020204" pitchFamily="34" charset="0"/>
                <a:cs typeface="Arial" panose="020B0604020202020204" pitchFamily="34" charset="0"/>
              </a:rPr>
              <a:t>The Immunisation for All Ages initiative is funded and supported by Pfizer</a:t>
            </a:r>
          </a:p>
        </p:txBody>
      </p:sp>
      <p:sp>
        <p:nvSpPr>
          <p:cNvPr id="11" name="Rectangle 10">
            <a:extLst>
              <a:ext uri="{FF2B5EF4-FFF2-40B4-BE49-F238E27FC236}">
                <a16:creationId xmlns:a16="http://schemas.microsoft.com/office/drawing/2014/main" id="{71EA4918-2605-B20A-B159-853EC17A2552}"/>
              </a:ext>
            </a:extLst>
          </p:cNvPr>
          <p:cNvSpPr/>
          <p:nvPr userDrawn="1"/>
        </p:nvSpPr>
        <p:spPr>
          <a:xfrm>
            <a:off x="8686802" y="6437010"/>
            <a:ext cx="2792894" cy="16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5B9BD5"/>
                </a:solidFill>
                <a:effectLst/>
                <a:uLnTx/>
                <a:uFillTx/>
                <a:latin typeface="Calibri" panose="020F0502020204030204"/>
                <a:ea typeface="+mn-ea"/>
                <a:cs typeface="+mn-cs"/>
              </a:rPr>
              <a:t>#</a:t>
            </a: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ImmunisationForAll</a:t>
            </a:r>
          </a:p>
        </p:txBody>
      </p:sp>
      <p:sp>
        <p:nvSpPr>
          <p:cNvPr id="12" name="TextBox 11">
            <a:extLst>
              <a:ext uri="{FF2B5EF4-FFF2-40B4-BE49-F238E27FC236}">
                <a16:creationId xmlns:a16="http://schemas.microsoft.com/office/drawing/2014/main" id="{BDEEDD85-94F4-0725-504B-C8AF69A71FDC}"/>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October 2023</a:t>
            </a:r>
          </a:p>
        </p:txBody>
      </p:sp>
      <p:sp>
        <p:nvSpPr>
          <p:cNvPr id="5" name="Slide Number Placeholder 5">
            <a:extLst>
              <a:ext uri="{FF2B5EF4-FFF2-40B4-BE49-F238E27FC236}">
                <a16:creationId xmlns:a16="http://schemas.microsoft.com/office/drawing/2014/main" id="{59D3CCE3-A5D4-39F9-F711-77A8DEDFCE87}"/>
              </a:ext>
            </a:extLst>
          </p:cNvPr>
          <p:cNvSpPr>
            <a:spLocks noGrp="1"/>
          </p:cNvSpPr>
          <p:nvPr>
            <p:ph type="sldNum" sz="quarter" idx="12"/>
          </p:nvPr>
        </p:nvSpPr>
        <p:spPr>
          <a:xfrm>
            <a:off x="9024668" y="6337780"/>
            <a:ext cx="2743200" cy="365125"/>
          </a:xfrm>
        </p:spPr>
        <p:txBody>
          <a:bodyPr/>
          <a:lstStyle/>
          <a:p>
            <a:fld id="{0F6661DD-0497-4E6F-9DF5-AF6631B1F6DB}" type="slidenum">
              <a:rPr lang="en-GB" smtClean="0"/>
              <a:t>‹#›</a:t>
            </a:fld>
            <a:endParaRPr lang="en-GB"/>
          </a:p>
        </p:txBody>
      </p:sp>
      <p:pic>
        <p:nvPicPr>
          <p:cNvPr id="15" name="Picture 14" descr="A blue and green logo&#10;&#10;Description automatically generated">
            <a:extLst>
              <a:ext uri="{FF2B5EF4-FFF2-40B4-BE49-F238E27FC236}">
                <a16:creationId xmlns:a16="http://schemas.microsoft.com/office/drawing/2014/main" id="{EC205888-A70F-623E-E6D2-B052DB07B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672" y="175110"/>
            <a:ext cx="1861102" cy="625858"/>
          </a:xfrm>
          <a:prstGeom prst="rect">
            <a:avLst/>
          </a:prstGeom>
        </p:spPr>
      </p:pic>
    </p:spTree>
    <p:extLst>
      <p:ext uri="{BB962C8B-B14F-4D97-AF65-F5344CB8AC3E}">
        <p14:creationId xmlns:p14="http://schemas.microsoft.com/office/powerpoint/2010/main" val="1965877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30C8-E892-15EC-BC7A-5E12B937696D}"/>
              </a:ext>
            </a:extLst>
          </p:cNvPr>
          <p:cNvSpPr>
            <a:spLocks noGrp="1"/>
          </p:cNvSpPr>
          <p:nvPr>
            <p:ph type="title"/>
          </p:nvPr>
        </p:nvSpPr>
        <p:spPr>
          <a:xfrm>
            <a:off x="838200" y="563905"/>
            <a:ext cx="10515600" cy="1325563"/>
          </a:xfrm>
        </p:spPr>
        <p:txBody>
          <a:bodyPr>
            <a:normAutofit/>
          </a:bodyPr>
          <a:lstStyle>
            <a:lvl1pPr>
              <a:defRPr sz="2800" b="1">
                <a:solidFill>
                  <a:schemeClr val="accent5"/>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2B269C-F76F-D358-9B4E-7902725A1EF2}"/>
              </a:ext>
            </a:extLst>
          </p:cNvPr>
          <p:cNvSpPr>
            <a:spLocks noGrp="1"/>
          </p:cNvSpPr>
          <p:nvPr>
            <p:ph idx="1"/>
          </p:nvPr>
        </p:nvSpPr>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9104B-7F98-3EEB-B0A5-2B59E0597947}"/>
              </a:ext>
            </a:extLst>
          </p:cNvPr>
          <p:cNvSpPr>
            <a:spLocks noGrp="1"/>
          </p:cNvSpPr>
          <p:nvPr>
            <p:ph type="dt" sz="half" idx="10"/>
          </p:nvPr>
        </p:nvSpPr>
        <p:spPr/>
        <p:txBody>
          <a:bodyPr/>
          <a:lstStyle/>
          <a:p>
            <a:fld id="{DDF3535D-E546-4DF4-854F-45039E253F67}" type="datetime1">
              <a:rPr lang="en-GB" smtClean="0"/>
              <a:t>12/12/2023</a:t>
            </a:fld>
            <a:endParaRPr lang="en-GB"/>
          </a:p>
        </p:txBody>
      </p:sp>
      <p:pic>
        <p:nvPicPr>
          <p:cNvPr id="7" name="Picture 6" descr="A blue and green logo&#10;&#10;Description automatically generated">
            <a:extLst>
              <a:ext uri="{FF2B5EF4-FFF2-40B4-BE49-F238E27FC236}">
                <a16:creationId xmlns:a16="http://schemas.microsoft.com/office/drawing/2014/main" id="{FE095004-E981-2D16-61FE-DE4132B300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5672" y="175110"/>
            <a:ext cx="1861102" cy="625858"/>
          </a:xfrm>
          <a:prstGeom prst="rect">
            <a:avLst/>
          </a:prstGeom>
        </p:spPr>
      </p:pic>
      <p:pic>
        <p:nvPicPr>
          <p:cNvPr id="8" name="Picture 7">
            <a:extLst>
              <a:ext uri="{FF2B5EF4-FFF2-40B4-BE49-F238E27FC236}">
                <a16:creationId xmlns:a16="http://schemas.microsoft.com/office/drawing/2014/main" id="{D30A127D-D5E1-61F8-0060-52D0F93216AE}"/>
              </a:ext>
            </a:extLst>
          </p:cNvPr>
          <p:cNvPicPr/>
          <p:nvPr userDrawn="1"/>
        </p:nvPicPr>
        <p:blipFill>
          <a:blip r:embed="rId3"/>
          <a:stretch>
            <a:fillRect/>
          </a:stretch>
        </p:blipFill>
        <p:spPr>
          <a:xfrm>
            <a:off x="-22302" y="6142272"/>
            <a:ext cx="3637534" cy="701206"/>
          </a:xfrm>
          <a:prstGeom prst="rect">
            <a:avLst/>
          </a:prstGeom>
        </p:spPr>
      </p:pic>
      <p:sp>
        <p:nvSpPr>
          <p:cNvPr id="9" name="TextBox 8">
            <a:extLst>
              <a:ext uri="{FF2B5EF4-FFF2-40B4-BE49-F238E27FC236}">
                <a16:creationId xmlns:a16="http://schemas.microsoft.com/office/drawing/2014/main" id="{1AD8614C-9E12-F3D7-08B2-96A2184707FF}"/>
              </a:ext>
            </a:extLst>
          </p:cNvPr>
          <p:cNvSpPr txBox="1"/>
          <p:nvPr userDrawn="1"/>
        </p:nvSpPr>
        <p:spPr>
          <a:xfrm>
            <a:off x="4066364" y="6388790"/>
            <a:ext cx="5039506" cy="261610"/>
          </a:xfrm>
          <a:prstGeom prst="rect">
            <a:avLst/>
          </a:prstGeom>
          <a:noFill/>
        </p:spPr>
        <p:txBody>
          <a:bodyPr wrap="square">
            <a:spAutoFit/>
          </a:bodyPr>
          <a:lstStyle/>
          <a:p>
            <a:r>
              <a:rPr lang="en-GB" sz="1050">
                <a:solidFill>
                  <a:schemeClr val="bg1">
                    <a:lumMod val="50000"/>
                  </a:schemeClr>
                </a:solidFill>
                <a:latin typeface="Arial" panose="020B0604020202020204" pitchFamily="34" charset="0"/>
                <a:cs typeface="Arial" panose="020B0604020202020204" pitchFamily="34" charset="0"/>
              </a:rPr>
              <a:t>The Immunisation for All Ages initiative is funded and supported by Pfizer</a:t>
            </a:r>
          </a:p>
        </p:txBody>
      </p:sp>
      <p:sp>
        <p:nvSpPr>
          <p:cNvPr id="10" name="Rectangle 9">
            <a:extLst>
              <a:ext uri="{FF2B5EF4-FFF2-40B4-BE49-F238E27FC236}">
                <a16:creationId xmlns:a16="http://schemas.microsoft.com/office/drawing/2014/main" id="{91939578-B7CD-6CBD-E38A-95C83E658D17}"/>
              </a:ext>
            </a:extLst>
          </p:cNvPr>
          <p:cNvSpPr/>
          <p:nvPr userDrawn="1"/>
        </p:nvSpPr>
        <p:spPr>
          <a:xfrm>
            <a:off x="8607290" y="6417132"/>
            <a:ext cx="2792894" cy="16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5B9BD5"/>
                </a:solidFill>
                <a:effectLst/>
                <a:uLnTx/>
                <a:uFillTx/>
                <a:latin typeface="Calibri" panose="020F0502020204030204"/>
                <a:ea typeface="+mn-ea"/>
                <a:cs typeface="+mn-cs"/>
              </a:rPr>
              <a:t>#</a:t>
            </a: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ImmunisationForAll</a:t>
            </a:r>
          </a:p>
        </p:txBody>
      </p:sp>
      <p:sp>
        <p:nvSpPr>
          <p:cNvPr id="11" name="TextBox 10">
            <a:extLst>
              <a:ext uri="{FF2B5EF4-FFF2-40B4-BE49-F238E27FC236}">
                <a16:creationId xmlns:a16="http://schemas.microsoft.com/office/drawing/2014/main" id="{2B95C102-EE39-E2D0-979A-CF04E40AAC75}"/>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October 2023</a:t>
            </a:r>
          </a:p>
        </p:txBody>
      </p:sp>
      <p:sp>
        <p:nvSpPr>
          <p:cNvPr id="5" name="Slide Number Placeholder 5">
            <a:extLst>
              <a:ext uri="{FF2B5EF4-FFF2-40B4-BE49-F238E27FC236}">
                <a16:creationId xmlns:a16="http://schemas.microsoft.com/office/drawing/2014/main" id="{28EB289E-8290-A9FA-D876-14E3BE8661BD}"/>
              </a:ext>
            </a:extLst>
          </p:cNvPr>
          <p:cNvSpPr>
            <a:spLocks noGrp="1"/>
          </p:cNvSpPr>
          <p:nvPr>
            <p:ph type="sldNum" sz="quarter" idx="12"/>
          </p:nvPr>
        </p:nvSpPr>
        <p:spPr>
          <a:xfrm>
            <a:off x="9024668" y="6337780"/>
            <a:ext cx="2743200" cy="365125"/>
          </a:xfrm>
        </p:spPr>
        <p:txBody>
          <a:bodyPr/>
          <a:lstStyle/>
          <a:p>
            <a:fld id="{0F6661DD-0497-4E6F-9DF5-AF6631B1F6DB}" type="slidenum">
              <a:rPr lang="en-GB" smtClean="0"/>
              <a:t>‹#›</a:t>
            </a:fld>
            <a:endParaRPr lang="en-GB"/>
          </a:p>
        </p:txBody>
      </p:sp>
    </p:spTree>
    <p:extLst>
      <p:ext uri="{BB962C8B-B14F-4D97-AF65-F5344CB8AC3E}">
        <p14:creationId xmlns:p14="http://schemas.microsoft.com/office/powerpoint/2010/main" val="166650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BF6A-3682-7E21-B7DA-0BE7A24176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DB4B5-8BF1-CE5A-4D1E-7E3385F51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EAB182-643F-0C57-24AA-D08383CF01C1}"/>
              </a:ext>
            </a:extLst>
          </p:cNvPr>
          <p:cNvSpPr>
            <a:spLocks noGrp="1"/>
          </p:cNvSpPr>
          <p:nvPr>
            <p:ph type="dt" sz="half" idx="10"/>
          </p:nvPr>
        </p:nvSpPr>
        <p:spPr/>
        <p:txBody>
          <a:bodyPr/>
          <a:lstStyle/>
          <a:p>
            <a:fld id="{247527BE-4818-4FBE-8D66-D396120B286F}" type="datetime1">
              <a:rPr lang="en-GB" smtClean="0"/>
              <a:t>12/12/2023</a:t>
            </a:fld>
            <a:endParaRPr lang="en-GB"/>
          </a:p>
        </p:txBody>
      </p:sp>
      <p:sp>
        <p:nvSpPr>
          <p:cNvPr id="5" name="Footer Placeholder 4">
            <a:extLst>
              <a:ext uri="{FF2B5EF4-FFF2-40B4-BE49-F238E27FC236}">
                <a16:creationId xmlns:a16="http://schemas.microsoft.com/office/drawing/2014/main" id="{FE6D319C-8144-D47A-9A40-F953EE2D3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C9A6E-6B72-B5C9-3F23-83731991DF12}"/>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7" name="Picture 6">
            <a:extLst>
              <a:ext uri="{FF2B5EF4-FFF2-40B4-BE49-F238E27FC236}">
                <a16:creationId xmlns:a16="http://schemas.microsoft.com/office/drawing/2014/main" id="{ED42210C-5A09-D922-0E7A-6BCB634EAE63}"/>
              </a:ext>
            </a:extLst>
          </p:cNvPr>
          <p:cNvPicPr/>
          <p:nvPr userDrawn="1"/>
        </p:nvPicPr>
        <p:blipFill>
          <a:blip r:embed="rId2"/>
          <a:stretch>
            <a:fillRect/>
          </a:stretch>
        </p:blipFill>
        <p:spPr>
          <a:xfrm>
            <a:off x="-22302" y="6142272"/>
            <a:ext cx="3637534" cy="701206"/>
          </a:xfrm>
          <a:prstGeom prst="rect">
            <a:avLst/>
          </a:prstGeom>
        </p:spPr>
      </p:pic>
      <p:sp>
        <p:nvSpPr>
          <p:cNvPr id="8" name="TextBox 7">
            <a:extLst>
              <a:ext uri="{FF2B5EF4-FFF2-40B4-BE49-F238E27FC236}">
                <a16:creationId xmlns:a16="http://schemas.microsoft.com/office/drawing/2014/main" id="{EB83E9D3-A7C8-4FB6-75C2-B10B33C728B4}"/>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September 2023</a:t>
            </a:r>
          </a:p>
        </p:txBody>
      </p:sp>
    </p:spTree>
    <p:extLst>
      <p:ext uri="{BB962C8B-B14F-4D97-AF65-F5344CB8AC3E}">
        <p14:creationId xmlns:p14="http://schemas.microsoft.com/office/powerpoint/2010/main" val="40797587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5B13-3BB3-7B28-86FB-0DA38A71C7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AD2DD-1C04-1AAB-DFC0-5510584DA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751F67-568E-D7E5-F524-A1BEBA9FA1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448834-1390-E7D6-A530-AEC96AA26D90}"/>
              </a:ext>
            </a:extLst>
          </p:cNvPr>
          <p:cNvSpPr>
            <a:spLocks noGrp="1"/>
          </p:cNvSpPr>
          <p:nvPr>
            <p:ph type="dt" sz="half" idx="10"/>
          </p:nvPr>
        </p:nvSpPr>
        <p:spPr/>
        <p:txBody>
          <a:bodyPr/>
          <a:lstStyle/>
          <a:p>
            <a:fld id="{B6C06D75-9819-4977-BAF0-9CA50B437C9D}" type="datetime1">
              <a:rPr lang="en-GB" smtClean="0"/>
              <a:t>12/12/2023</a:t>
            </a:fld>
            <a:endParaRPr lang="en-GB"/>
          </a:p>
        </p:txBody>
      </p:sp>
      <p:sp>
        <p:nvSpPr>
          <p:cNvPr id="6" name="Footer Placeholder 5">
            <a:extLst>
              <a:ext uri="{FF2B5EF4-FFF2-40B4-BE49-F238E27FC236}">
                <a16:creationId xmlns:a16="http://schemas.microsoft.com/office/drawing/2014/main" id="{E8079A44-2160-5B53-0B31-507DA3169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818980-2E2B-05D4-B8D9-27B0820475CC}"/>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8" name="Picture 7">
            <a:extLst>
              <a:ext uri="{FF2B5EF4-FFF2-40B4-BE49-F238E27FC236}">
                <a16:creationId xmlns:a16="http://schemas.microsoft.com/office/drawing/2014/main" id="{0A817BEA-7902-2BB4-B141-0DE0E209D768}"/>
              </a:ext>
            </a:extLst>
          </p:cNvPr>
          <p:cNvPicPr/>
          <p:nvPr userDrawn="1"/>
        </p:nvPicPr>
        <p:blipFill>
          <a:blip r:embed="rId2"/>
          <a:stretch>
            <a:fillRect/>
          </a:stretch>
        </p:blipFill>
        <p:spPr>
          <a:xfrm>
            <a:off x="-22302" y="6142272"/>
            <a:ext cx="3637534" cy="701206"/>
          </a:xfrm>
          <a:prstGeom prst="rect">
            <a:avLst/>
          </a:prstGeom>
        </p:spPr>
      </p:pic>
      <p:sp>
        <p:nvSpPr>
          <p:cNvPr id="9" name="TextBox 8">
            <a:extLst>
              <a:ext uri="{FF2B5EF4-FFF2-40B4-BE49-F238E27FC236}">
                <a16:creationId xmlns:a16="http://schemas.microsoft.com/office/drawing/2014/main" id="{EF942032-ACFD-A10C-6C53-1ED559005B01}"/>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October 2023</a:t>
            </a:r>
          </a:p>
        </p:txBody>
      </p:sp>
    </p:spTree>
    <p:extLst>
      <p:ext uri="{BB962C8B-B14F-4D97-AF65-F5344CB8AC3E}">
        <p14:creationId xmlns:p14="http://schemas.microsoft.com/office/powerpoint/2010/main" val="1901319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120-76B4-F1E0-CFC7-F9C88816F8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A99B5-E6A8-DC8B-1547-1CBB3C874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26A6F-71B3-DA41-05EB-3FEE1423B0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9EB112-AAFE-283C-9482-10AEC938A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A9075-9D1F-541B-1A9C-C09DBC9198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675ADD-2EAE-1099-204C-8D3E6F288B66}"/>
              </a:ext>
            </a:extLst>
          </p:cNvPr>
          <p:cNvSpPr>
            <a:spLocks noGrp="1"/>
          </p:cNvSpPr>
          <p:nvPr>
            <p:ph type="dt" sz="half" idx="10"/>
          </p:nvPr>
        </p:nvSpPr>
        <p:spPr/>
        <p:txBody>
          <a:bodyPr/>
          <a:lstStyle/>
          <a:p>
            <a:fld id="{D27477C6-3B5A-40B1-B50E-347A86A507E0}" type="datetime1">
              <a:rPr lang="en-GB" smtClean="0"/>
              <a:t>12/12/2023</a:t>
            </a:fld>
            <a:endParaRPr lang="en-GB"/>
          </a:p>
        </p:txBody>
      </p:sp>
      <p:sp>
        <p:nvSpPr>
          <p:cNvPr id="8" name="Footer Placeholder 7">
            <a:extLst>
              <a:ext uri="{FF2B5EF4-FFF2-40B4-BE49-F238E27FC236}">
                <a16:creationId xmlns:a16="http://schemas.microsoft.com/office/drawing/2014/main" id="{15DA3046-C05C-BF42-5C75-823D93D938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1125BB-5890-63A8-8E29-B5234A300114}"/>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10" name="Picture 9">
            <a:extLst>
              <a:ext uri="{FF2B5EF4-FFF2-40B4-BE49-F238E27FC236}">
                <a16:creationId xmlns:a16="http://schemas.microsoft.com/office/drawing/2014/main" id="{1100BA7A-10E2-28E2-0528-203DC8B8970A}"/>
              </a:ext>
            </a:extLst>
          </p:cNvPr>
          <p:cNvPicPr/>
          <p:nvPr userDrawn="1"/>
        </p:nvPicPr>
        <p:blipFill>
          <a:blip r:embed="rId2"/>
          <a:stretch>
            <a:fillRect/>
          </a:stretch>
        </p:blipFill>
        <p:spPr>
          <a:xfrm>
            <a:off x="-22302" y="6142272"/>
            <a:ext cx="3637534" cy="701206"/>
          </a:xfrm>
          <a:prstGeom prst="rect">
            <a:avLst/>
          </a:prstGeom>
        </p:spPr>
      </p:pic>
    </p:spTree>
    <p:extLst>
      <p:ext uri="{BB962C8B-B14F-4D97-AF65-F5344CB8AC3E}">
        <p14:creationId xmlns:p14="http://schemas.microsoft.com/office/powerpoint/2010/main" val="2357707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A889-D19B-ED8F-DA46-BF5D308425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255ED3-4C61-4A4D-89D8-6725E4349653}"/>
              </a:ext>
            </a:extLst>
          </p:cNvPr>
          <p:cNvSpPr>
            <a:spLocks noGrp="1"/>
          </p:cNvSpPr>
          <p:nvPr>
            <p:ph type="dt" sz="half" idx="10"/>
          </p:nvPr>
        </p:nvSpPr>
        <p:spPr/>
        <p:txBody>
          <a:bodyPr/>
          <a:lstStyle/>
          <a:p>
            <a:fld id="{2524AA44-76EB-491F-A596-C24A8BB75EC3}" type="datetime1">
              <a:rPr lang="en-GB" smtClean="0"/>
              <a:t>12/12/2023</a:t>
            </a:fld>
            <a:endParaRPr lang="en-GB"/>
          </a:p>
        </p:txBody>
      </p:sp>
      <p:sp>
        <p:nvSpPr>
          <p:cNvPr id="5" name="Slide Number Placeholder 4">
            <a:extLst>
              <a:ext uri="{FF2B5EF4-FFF2-40B4-BE49-F238E27FC236}">
                <a16:creationId xmlns:a16="http://schemas.microsoft.com/office/drawing/2014/main" id="{00E6C507-A668-8B81-F649-70C6E7CB4996}"/>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6" name="Picture 5">
            <a:extLst>
              <a:ext uri="{FF2B5EF4-FFF2-40B4-BE49-F238E27FC236}">
                <a16:creationId xmlns:a16="http://schemas.microsoft.com/office/drawing/2014/main" id="{9CF33177-A627-54AA-C4AB-B0CF7AE5A5B2}"/>
              </a:ext>
            </a:extLst>
          </p:cNvPr>
          <p:cNvPicPr/>
          <p:nvPr userDrawn="1"/>
        </p:nvPicPr>
        <p:blipFill>
          <a:blip r:embed="rId2"/>
          <a:stretch>
            <a:fillRect/>
          </a:stretch>
        </p:blipFill>
        <p:spPr>
          <a:xfrm>
            <a:off x="-22302" y="6142272"/>
            <a:ext cx="3637534" cy="701206"/>
          </a:xfrm>
          <a:prstGeom prst="rect">
            <a:avLst/>
          </a:prstGeom>
        </p:spPr>
      </p:pic>
      <p:sp>
        <p:nvSpPr>
          <p:cNvPr id="7" name="TextBox 6">
            <a:extLst>
              <a:ext uri="{FF2B5EF4-FFF2-40B4-BE49-F238E27FC236}">
                <a16:creationId xmlns:a16="http://schemas.microsoft.com/office/drawing/2014/main" id="{CE244298-C640-D2DE-A5FA-0B31984AABC4}"/>
              </a:ext>
            </a:extLst>
          </p:cNvPr>
          <p:cNvSpPr txBox="1"/>
          <p:nvPr userDrawn="1"/>
        </p:nvSpPr>
        <p:spPr>
          <a:xfrm>
            <a:off x="4066364" y="6388790"/>
            <a:ext cx="5039506" cy="261610"/>
          </a:xfrm>
          <a:prstGeom prst="rect">
            <a:avLst/>
          </a:prstGeom>
          <a:noFill/>
        </p:spPr>
        <p:txBody>
          <a:bodyPr wrap="square">
            <a:spAutoFit/>
          </a:bodyPr>
          <a:lstStyle/>
          <a:p>
            <a:r>
              <a:rPr lang="en-GB" sz="1050">
                <a:solidFill>
                  <a:schemeClr val="bg1">
                    <a:lumMod val="50000"/>
                  </a:schemeClr>
                </a:solidFill>
                <a:latin typeface="Arial" panose="020B0604020202020204" pitchFamily="34" charset="0"/>
                <a:cs typeface="Arial" panose="020B0604020202020204" pitchFamily="34" charset="0"/>
              </a:rPr>
              <a:t>The Immunisation for All Ages initiative is funded and supported by Pfizer</a:t>
            </a:r>
          </a:p>
        </p:txBody>
      </p:sp>
      <p:sp>
        <p:nvSpPr>
          <p:cNvPr id="8" name="Rectangle 7">
            <a:extLst>
              <a:ext uri="{FF2B5EF4-FFF2-40B4-BE49-F238E27FC236}">
                <a16:creationId xmlns:a16="http://schemas.microsoft.com/office/drawing/2014/main" id="{EA06AA77-C0C2-6A1A-8366-3A873E0834B9}"/>
              </a:ext>
            </a:extLst>
          </p:cNvPr>
          <p:cNvSpPr/>
          <p:nvPr userDrawn="1"/>
        </p:nvSpPr>
        <p:spPr>
          <a:xfrm>
            <a:off x="8620664" y="6411589"/>
            <a:ext cx="2792894" cy="16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5B9BD5"/>
                </a:solidFill>
                <a:effectLst/>
                <a:uLnTx/>
                <a:uFillTx/>
                <a:latin typeface="Calibri" panose="020F0502020204030204"/>
                <a:ea typeface="+mn-ea"/>
                <a:cs typeface="+mn-cs"/>
              </a:rPr>
              <a:t>#</a:t>
            </a: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ImmunisationForAll</a:t>
            </a:r>
          </a:p>
        </p:txBody>
      </p:sp>
      <p:pic>
        <p:nvPicPr>
          <p:cNvPr id="9" name="Picture 8" descr="A blue and green logo&#10;&#10;Description automatically generated">
            <a:extLst>
              <a:ext uri="{FF2B5EF4-FFF2-40B4-BE49-F238E27FC236}">
                <a16:creationId xmlns:a16="http://schemas.microsoft.com/office/drawing/2014/main" id="{D2474804-6F9A-A409-48C8-1DA1CBDB30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672" y="175110"/>
            <a:ext cx="1861102" cy="625858"/>
          </a:xfrm>
          <a:prstGeom prst="rect">
            <a:avLst/>
          </a:prstGeom>
        </p:spPr>
      </p:pic>
      <p:sp>
        <p:nvSpPr>
          <p:cNvPr id="10" name="TextBox 9">
            <a:extLst>
              <a:ext uri="{FF2B5EF4-FFF2-40B4-BE49-F238E27FC236}">
                <a16:creationId xmlns:a16="http://schemas.microsoft.com/office/drawing/2014/main" id="{5E7F371F-F059-F8FF-E030-1BFD2ABB87F3}"/>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October 2023</a:t>
            </a:r>
          </a:p>
        </p:txBody>
      </p:sp>
      <p:sp>
        <p:nvSpPr>
          <p:cNvPr id="11" name="Slide Number Placeholder 5">
            <a:extLst>
              <a:ext uri="{FF2B5EF4-FFF2-40B4-BE49-F238E27FC236}">
                <a16:creationId xmlns:a16="http://schemas.microsoft.com/office/drawing/2014/main" id="{9481B990-3055-401E-B2A7-99731ECD37F2}"/>
              </a:ext>
            </a:extLst>
          </p:cNvPr>
          <p:cNvSpPr txBox="1">
            <a:spLocks/>
          </p:cNvSpPr>
          <p:nvPr userDrawn="1"/>
        </p:nvSpPr>
        <p:spPr>
          <a:xfrm>
            <a:off x="9024668" y="6337780"/>
            <a:ext cx="2743200" cy="365125"/>
          </a:xfrm>
          <a:prstGeom prst="rect">
            <a:avLst/>
          </a:prstGeom>
        </p:spPr>
        <p:txBody>
          <a:bodyPr vert="horz" lIns="91440" tIns="45720" rIns="91440" bIns="45720" rtlCol="0" anchor="ctr"/>
          <a:lstStyle>
            <a:defPPr>
              <a:defRPr lang="en-GB"/>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6661DD-0497-4E6F-9DF5-AF6631B1F6DB}" type="slidenum">
              <a:rPr lang="en-GB" smtClean="0"/>
              <a:pPr/>
              <a:t>‹#›</a:t>
            </a:fld>
            <a:endParaRPr lang="en-GB"/>
          </a:p>
        </p:txBody>
      </p:sp>
    </p:spTree>
    <p:extLst>
      <p:ext uri="{BB962C8B-B14F-4D97-AF65-F5344CB8AC3E}">
        <p14:creationId xmlns:p14="http://schemas.microsoft.com/office/powerpoint/2010/main" val="51746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D239A-740A-5556-7A3A-4D9F59A6C0F2}"/>
              </a:ext>
            </a:extLst>
          </p:cNvPr>
          <p:cNvSpPr>
            <a:spLocks noGrp="1"/>
          </p:cNvSpPr>
          <p:nvPr>
            <p:ph type="dt" sz="half" idx="10"/>
          </p:nvPr>
        </p:nvSpPr>
        <p:spPr/>
        <p:txBody>
          <a:bodyPr/>
          <a:lstStyle/>
          <a:p>
            <a:fld id="{C3320575-BCAB-4E9D-BF38-9711E82EB859}" type="datetime1">
              <a:rPr lang="en-GB" smtClean="0"/>
              <a:t>12/12/2023</a:t>
            </a:fld>
            <a:endParaRPr lang="en-GB"/>
          </a:p>
        </p:txBody>
      </p:sp>
      <p:sp>
        <p:nvSpPr>
          <p:cNvPr id="4" name="Slide Number Placeholder 3">
            <a:extLst>
              <a:ext uri="{FF2B5EF4-FFF2-40B4-BE49-F238E27FC236}">
                <a16:creationId xmlns:a16="http://schemas.microsoft.com/office/drawing/2014/main" id="{34054181-28D8-74A3-8D12-3106FF96840A}"/>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5" name="Picture 4">
            <a:extLst>
              <a:ext uri="{FF2B5EF4-FFF2-40B4-BE49-F238E27FC236}">
                <a16:creationId xmlns:a16="http://schemas.microsoft.com/office/drawing/2014/main" id="{2C653023-7279-7FA0-6810-C24A4E41DDB6}"/>
              </a:ext>
            </a:extLst>
          </p:cNvPr>
          <p:cNvPicPr/>
          <p:nvPr userDrawn="1"/>
        </p:nvPicPr>
        <p:blipFill>
          <a:blip r:embed="rId2"/>
          <a:stretch>
            <a:fillRect/>
          </a:stretch>
        </p:blipFill>
        <p:spPr>
          <a:xfrm>
            <a:off x="-22302" y="6142272"/>
            <a:ext cx="3637534" cy="701206"/>
          </a:xfrm>
          <a:prstGeom prst="rect">
            <a:avLst/>
          </a:prstGeom>
        </p:spPr>
      </p:pic>
      <p:sp>
        <p:nvSpPr>
          <p:cNvPr id="7" name="TextBox 6">
            <a:extLst>
              <a:ext uri="{FF2B5EF4-FFF2-40B4-BE49-F238E27FC236}">
                <a16:creationId xmlns:a16="http://schemas.microsoft.com/office/drawing/2014/main" id="{928F0754-04ED-7F60-CB26-107818E1C303}"/>
              </a:ext>
            </a:extLst>
          </p:cNvPr>
          <p:cNvSpPr txBox="1"/>
          <p:nvPr userDrawn="1"/>
        </p:nvSpPr>
        <p:spPr>
          <a:xfrm>
            <a:off x="482203" y="267890"/>
            <a:ext cx="3929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PP-UNP-DEU-2016</a:t>
            </a:r>
            <a:endParaRPr lang="en-US" sz="1100">
              <a:ea typeface="+mn-lt"/>
              <a:cs typeface="+mn-lt"/>
            </a:endParaRPr>
          </a:p>
          <a:p>
            <a:r>
              <a:rPr lang="en-US" sz="1100">
                <a:cs typeface="Calibri"/>
              </a:rPr>
              <a:t>October 2023</a:t>
            </a:r>
          </a:p>
        </p:txBody>
      </p:sp>
      <p:sp>
        <p:nvSpPr>
          <p:cNvPr id="8" name="TextBox 7">
            <a:extLst>
              <a:ext uri="{FF2B5EF4-FFF2-40B4-BE49-F238E27FC236}">
                <a16:creationId xmlns:a16="http://schemas.microsoft.com/office/drawing/2014/main" id="{4A1F0FF2-D5C0-EF5A-726D-43F939EACD6A}"/>
              </a:ext>
            </a:extLst>
          </p:cNvPr>
          <p:cNvSpPr txBox="1"/>
          <p:nvPr userDrawn="1"/>
        </p:nvSpPr>
        <p:spPr>
          <a:xfrm>
            <a:off x="4066364" y="6388790"/>
            <a:ext cx="5039506" cy="261610"/>
          </a:xfrm>
          <a:prstGeom prst="rect">
            <a:avLst/>
          </a:prstGeom>
          <a:noFill/>
        </p:spPr>
        <p:txBody>
          <a:bodyPr wrap="square">
            <a:spAutoFit/>
          </a:bodyPr>
          <a:lstStyle/>
          <a:p>
            <a:r>
              <a:rPr lang="en-GB" sz="1050">
                <a:solidFill>
                  <a:schemeClr val="bg1">
                    <a:lumMod val="50000"/>
                  </a:schemeClr>
                </a:solidFill>
                <a:latin typeface="Arial" panose="020B0604020202020204" pitchFamily="34" charset="0"/>
                <a:cs typeface="Arial" panose="020B0604020202020204" pitchFamily="34" charset="0"/>
              </a:rPr>
              <a:t>The Immunisation for All Ages initiative is funded and supported by Pfizer</a:t>
            </a:r>
          </a:p>
        </p:txBody>
      </p:sp>
      <p:sp>
        <p:nvSpPr>
          <p:cNvPr id="10" name="Rectangle 9">
            <a:extLst>
              <a:ext uri="{FF2B5EF4-FFF2-40B4-BE49-F238E27FC236}">
                <a16:creationId xmlns:a16="http://schemas.microsoft.com/office/drawing/2014/main" id="{9E549CC0-B1AF-3262-1F7F-00DC9D1E02E5}"/>
              </a:ext>
            </a:extLst>
          </p:cNvPr>
          <p:cNvSpPr/>
          <p:nvPr userDrawn="1"/>
        </p:nvSpPr>
        <p:spPr>
          <a:xfrm>
            <a:off x="8620664" y="6411589"/>
            <a:ext cx="2792894" cy="16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5B9BD5"/>
                </a:solidFill>
                <a:effectLst/>
                <a:uLnTx/>
                <a:uFillTx/>
                <a:latin typeface="Calibri" panose="020F0502020204030204"/>
                <a:ea typeface="+mn-ea"/>
                <a:cs typeface="+mn-cs"/>
              </a:rPr>
              <a:t>#</a:t>
            </a:r>
            <a:r>
              <a:rPr kumimoji="0" lang="en-GB" sz="1700" b="1" i="0" u="none" strike="noStrike" kern="1200" cap="none" spc="0" normalizeH="0" baseline="0" noProof="0">
                <a:ln>
                  <a:noFill/>
                </a:ln>
                <a:solidFill>
                  <a:prstClr val="black"/>
                </a:solidFill>
                <a:effectLst/>
                <a:uLnTx/>
                <a:uFillTx/>
                <a:latin typeface="Calibri" panose="020F0502020204030204"/>
                <a:ea typeface="+mn-ea"/>
                <a:cs typeface="+mn-cs"/>
              </a:rPr>
              <a:t>ImmunisationForAll</a:t>
            </a:r>
          </a:p>
        </p:txBody>
      </p:sp>
      <p:pic>
        <p:nvPicPr>
          <p:cNvPr id="11" name="Picture 10" descr="A blue and green logo&#10;&#10;Description automatically generated">
            <a:extLst>
              <a:ext uri="{FF2B5EF4-FFF2-40B4-BE49-F238E27FC236}">
                <a16:creationId xmlns:a16="http://schemas.microsoft.com/office/drawing/2014/main" id="{774DC0A5-CB70-41A1-82D1-59808C571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672" y="175110"/>
            <a:ext cx="1861102" cy="625858"/>
          </a:xfrm>
          <a:prstGeom prst="rect">
            <a:avLst/>
          </a:prstGeom>
        </p:spPr>
      </p:pic>
    </p:spTree>
    <p:extLst>
      <p:ext uri="{BB962C8B-B14F-4D97-AF65-F5344CB8AC3E}">
        <p14:creationId xmlns:p14="http://schemas.microsoft.com/office/powerpoint/2010/main" val="1071117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550B-A8CA-E55E-42B3-EDBC21DEF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17E53C-197B-2430-E42B-F4E1C5FA8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6B099A-BE7D-00CC-75FD-0874AB824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8E9D7-9F9F-2629-60F3-3F27C8CD5CCD}"/>
              </a:ext>
            </a:extLst>
          </p:cNvPr>
          <p:cNvSpPr>
            <a:spLocks noGrp="1"/>
          </p:cNvSpPr>
          <p:nvPr>
            <p:ph type="dt" sz="half" idx="10"/>
          </p:nvPr>
        </p:nvSpPr>
        <p:spPr/>
        <p:txBody>
          <a:bodyPr/>
          <a:lstStyle/>
          <a:p>
            <a:fld id="{2434D1A8-019E-4F48-B204-45E9BE00EA78}" type="datetime1">
              <a:rPr lang="en-GB" smtClean="0"/>
              <a:t>12/12/2023</a:t>
            </a:fld>
            <a:endParaRPr lang="en-GB"/>
          </a:p>
        </p:txBody>
      </p:sp>
      <p:sp>
        <p:nvSpPr>
          <p:cNvPr id="6" name="Footer Placeholder 5">
            <a:extLst>
              <a:ext uri="{FF2B5EF4-FFF2-40B4-BE49-F238E27FC236}">
                <a16:creationId xmlns:a16="http://schemas.microsoft.com/office/drawing/2014/main" id="{B4BC8660-E6C5-4B6F-6975-CE7B35B2B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D30AA7-DFAD-910A-1F30-AA1879A9D099}"/>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8" name="Picture 7">
            <a:extLst>
              <a:ext uri="{FF2B5EF4-FFF2-40B4-BE49-F238E27FC236}">
                <a16:creationId xmlns:a16="http://schemas.microsoft.com/office/drawing/2014/main" id="{4DF48DE5-C38E-378F-2643-A492384751C7}"/>
              </a:ext>
            </a:extLst>
          </p:cNvPr>
          <p:cNvPicPr/>
          <p:nvPr userDrawn="1"/>
        </p:nvPicPr>
        <p:blipFill>
          <a:blip r:embed="rId2"/>
          <a:stretch>
            <a:fillRect/>
          </a:stretch>
        </p:blipFill>
        <p:spPr>
          <a:xfrm>
            <a:off x="-22302" y="6142272"/>
            <a:ext cx="3637534" cy="701206"/>
          </a:xfrm>
          <a:prstGeom prst="rect">
            <a:avLst/>
          </a:prstGeom>
        </p:spPr>
      </p:pic>
    </p:spTree>
    <p:extLst>
      <p:ext uri="{BB962C8B-B14F-4D97-AF65-F5344CB8AC3E}">
        <p14:creationId xmlns:p14="http://schemas.microsoft.com/office/powerpoint/2010/main" val="140897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3" name="Footer Placeholder 2"/>
          <p:cNvSpPr>
            <a:spLocks noGrp="1"/>
          </p:cNvSpPr>
          <p:nvPr>
            <p:ph type="ftr" sz="quarter" idx="11"/>
          </p:nvPr>
        </p:nvSpPr>
        <p:spPr/>
        <p:txBody>
          <a:bodyPr/>
          <a:lstStyle/>
          <a:p>
            <a:endParaRPr lang="en-GB" noProof="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6" name="Title 1"/>
          <p:cNvSpPr>
            <a:spLocks noGrp="1"/>
          </p:cNvSpPr>
          <p:nvPr>
            <p:ph type="title" hasCustomPrompt="1"/>
          </p:nvPr>
        </p:nvSpPr>
        <p:spPr>
          <a:xfrm>
            <a:off x="768000" y="287999"/>
            <a:ext cx="10656000" cy="432000"/>
          </a:xfrm>
        </p:spPr>
        <p:txBody>
          <a:bodyPr anchor="t" anchorCtr="0"/>
          <a:lstStyle>
            <a:lvl1pPr>
              <a:defRPr/>
            </a:lvl1pPr>
          </a:lstStyle>
          <a:p>
            <a:r>
              <a:rPr lang="en-GB" noProof="0"/>
              <a:t>Click to edit Title style</a:t>
            </a:r>
          </a:p>
        </p:txBody>
      </p:sp>
      <p:sp>
        <p:nvSpPr>
          <p:cNvPr id="7" name="Picture Placeholder 10"/>
          <p:cNvSpPr>
            <a:spLocks noGrp="1"/>
          </p:cNvSpPr>
          <p:nvPr>
            <p:ph type="pic" sz="quarter" idx="14"/>
          </p:nvPr>
        </p:nvSpPr>
        <p:spPr>
          <a:xfrm>
            <a:off x="768000" y="1536000"/>
            <a:ext cx="10656000" cy="3984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a:p>
        </p:txBody>
      </p:sp>
      <p:sp>
        <p:nvSpPr>
          <p:cNvPr id="9"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1090719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C3C8-63F7-C06C-62C7-E3663D1E8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185794-3412-D65B-946A-D21C0DEE4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024F11-67E7-2FAF-59FF-C8D35505E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B9239-58BF-17BD-B613-C1864ABB08EE}"/>
              </a:ext>
            </a:extLst>
          </p:cNvPr>
          <p:cNvSpPr>
            <a:spLocks noGrp="1"/>
          </p:cNvSpPr>
          <p:nvPr>
            <p:ph type="dt" sz="half" idx="10"/>
          </p:nvPr>
        </p:nvSpPr>
        <p:spPr/>
        <p:txBody>
          <a:bodyPr/>
          <a:lstStyle/>
          <a:p>
            <a:fld id="{8F9A3B01-57D0-42E7-B4F8-1B3691B4F7D1}" type="datetime1">
              <a:rPr lang="en-GB" smtClean="0"/>
              <a:t>12/12/2023</a:t>
            </a:fld>
            <a:endParaRPr lang="en-GB"/>
          </a:p>
        </p:txBody>
      </p:sp>
      <p:sp>
        <p:nvSpPr>
          <p:cNvPr id="6" name="Footer Placeholder 5">
            <a:extLst>
              <a:ext uri="{FF2B5EF4-FFF2-40B4-BE49-F238E27FC236}">
                <a16:creationId xmlns:a16="http://schemas.microsoft.com/office/drawing/2014/main" id="{BB9E376A-69E8-8B66-1693-0E2A9F7246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B5BD50-CE5B-F4FF-A8A1-3264A76E282D}"/>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8" name="Picture 7">
            <a:extLst>
              <a:ext uri="{FF2B5EF4-FFF2-40B4-BE49-F238E27FC236}">
                <a16:creationId xmlns:a16="http://schemas.microsoft.com/office/drawing/2014/main" id="{F4214B0D-2BBB-4E5C-A5E4-EC3CE4BD74D9}"/>
              </a:ext>
            </a:extLst>
          </p:cNvPr>
          <p:cNvPicPr/>
          <p:nvPr userDrawn="1"/>
        </p:nvPicPr>
        <p:blipFill>
          <a:blip r:embed="rId2"/>
          <a:stretch>
            <a:fillRect/>
          </a:stretch>
        </p:blipFill>
        <p:spPr>
          <a:xfrm>
            <a:off x="-22302" y="6142272"/>
            <a:ext cx="3637534" cy="701206"/>
          </a:xfrm>
          <a:prstGeom prst="rect">
            <a:avLst/>
          </a:prstGeom>
        </p:spPr>
      </p:pic>
    </p:spTree>
    <p:extLst>
      <p:ext uri="{BB962C8B-B14F-4D97-AF65-F5344CB8AC3E}">
        <p14:creationId xmlns:p14="http://schemas.microsoft.com/office/powerpoint/2010/main" val="3482595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CA67-1539-4AC6-6646-3B7047969D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54B4FD-5324-F212-4358-D8CFC88705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5DB50-B80A-4AA8-CE8E-3D48CF4A28F7}"/>
              </a:ext>
            </a:extLst>
          </p:cNvPr>
          <p:cNvSpPr>
            <a:spLocks noGrp="1"/>
          </p:cNvSpPr>
          <p:nvPr>
            <p:ph type="dt" sz="half" idx="10"/>
          </p:nvPr>
        </p:nvSpPr>
        <p:spPr/>
        <p:txBody>
          <a:bodyPr/>
          <a:lstStyle/>
          <a:p>
            <a:fld id="{E460299D-176C-4A65-98A3-BD531F9895FD}" type="datetime1">
              <a:rPr lang="en-GB" smtClean="0"/>
              <a:t>12/12/2023</a:t>
            </a:fld>
            <a:endParaRPr lang="en-GB"/>
          </a:p>
        </p:txBody>
      </p:sp>
      <p:sp>
        <p:nvSpPr>
          <p:cNvPr id="5" name="Footer Placeholder 4">
            <a:extLst>
              <a:ext uri="{FF2B5EF4-FFF2-40B4-BE49-F238E27FC236}">
                <a16:creationId xmlns:a16="http://schemas.microsoft.com/office/drawing/2014/main" id="{82397437-817A-64B5-7AAE-8BD580A608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FFB1A-8C4A-72A8-4E99-BD49BF97797F}"/>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7" name="Picture 6">
            <a:extLst>
              <a:ext uri="{FF2B5EF4-FFF2-40B4-BE49-F238E27FC236}">
                <a16:creationId xmlns:a16="http://schemas.microsoft.com/office/drawing/2014/main" id="{0105AB1E-98A5-9D57-9DD0-60BEB506DBD5}"/>
              </a:ext>
            </a:extLst>
          </p:cNvPr>
          <p:cNvPicPr/>
          <p:nvPr userDrawn="1"/>
        </p:nvPicPr>
        <p:blipFill>
          <a:blip r:embed="rId2"/>
          <a:stretch>
            <a:fillRect/>
          </a:stretch>
        </p:blipFill>
        <p:spPr>
          <a:xfrm>
            <a:off x="-22302" y="6142272"/>
            <a:ext cx="3637534" cy="701206"/>
          </a:xfrm>
          <a:prstGeom prst="rect">
            <a:avLst/>
          </a:prstGeom>
        </p:spPr>
      </p:pic>
    </p:spTree>
    <p:extLst>
      <p:ext uri="{BB962C8B-B14F-4D97-AF65-F5344CB8AC3E}">
        <p14:creationId xmlns:p14="http://schemas.microsoft.com/office/powerpoint/2010/main" val="50949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7E415-D7FA-6B62-AAE6-0B409B1C08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306450-2524-1E69-095B-08E7125AC5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113702-6C38-DA8E-CDAA-D03AAA0A4FE5}"/>
              </a:ext>
            </a:extLst>
          </p:cNvPr>
          <p:cNvSpPr>
            <a:spLocks noGrp="1"/>
          </p:cNvSpPr>
          <p:nvPr>
            <p:ph type="dt" sz="half" idx="10"/>
          </p:nvPr>
        </p:nvSpPr>
        <p:spPr/>
        <p:txBody>
          <a:bodyPr/>
          <a:lstStyle/>
          <a:p>
            <a:fld id="{C3AC28AB-14FC-4060-8C2B-42C4A71CD2BD}" type="datetime1">
              <a:rPr lang="en-GB" smtClean="0"/>
              <a:t>12/12/2023</a:t>
            </a:fld>
            <a:endParaRPr lang="en-GB"/>
          </a:p>
        </p:txBody>
      </p:sp>
      <p:sp>
        <p:nvSpPr>
          <p:cNvPr id="5" name="Footer Placeholder 4">
            <a:extLst>
              <a:ext uri="{FF2B5EF4-FFF2-40B4-BE49-F238E27FC236}">
                <a16:creationId xmlns:a16="http://schemas.microsoft.com/office/drawing/2014/main" id="{A294CFE6-5355-C97A-82E4-CDBABA242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FB6AB6-B06C-D03E-07C4-DA1FFCDC75E3}"/>
              </a:ext>
            </a:extLst>
          </p:cNvPr>
          <p:cNvSpPr>
            <a:spLocks noGrp="1"/>
          </p:cNvSpPr>
          <p:nvPr>
            <p:ph type="sldNum" sz="quarter" idx="12"/>
          </p:nvPr>
        </p:nvSpPr>
        <p:spPr/>
        <p:txBody>
          <a:bodyPr/>
          <a:lstStyle/>
          <a:p>
            <a:fld id="{0F6661DD-0497-4E6F-9DF5-AF6631B1F6DB}" type="slidenum">
              <a:rPr lang="en-GB" smtClean="0"/>
              <a:t>‹#›</a:t>
            </a:fld>
            <a:endParaRPr lang="en-GB"/>
          </a:p>
        </p:txBody>
      </p:sp>
      <p:pic>
        <p:nvPicPr>
          <p:cNvPr id="7" name="Picture 6">
            <a:extLst>
              <a:ext uri="{FF2B5EF4-FFF2-40B4-BE49-F238E27FC236}">
                <a16:creationId xmlns:a16="http://schemas.microsoft.com/office/drawing/2014/main" id="{49FD928C-11BD-7115-22BC-927FC68CB042}"/>
              </a:ext>
            </a:extLst>
          </p:cNvPr>
          <p:cNvPicPr/>
          <p:nvPr userDrawn="1"/>
        </p:nvPicPr>
        <p:blipFill>
          <a:blip r:embed="rId2"/>
          <a:stretch>
            <a:fillRect/>
          </a:stretch>
        </p:blipFill>
        <p:spPr>
          <a:xfrm>
            <a:off x="-22302" y="6142272"/>
            <a:ext cx="3637534" cy="701206"/>
          </a:xfrm>
          <a:prstGeom prst="rect">
            <a:avLst/>
          </a:prstGeom>
        </p:spPr>
      </p:pic>
    </p:spTree>
    <p:extLst>
      <p:ext uri="{BB962C8B-B14F-4D97-AF65-F5344CB8AC3E}">
        <p14:creationId xmlns:p14="http://schemas.microsoft.com/office/powerpoint/2010/main" val="3765610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_alt2" userDrawn="1">
  <p:cSld name="Section Header_alt2">
    <p:spTree>
      <p:nvGrpSpPr>
        <p:cNvPr id="1" name="Shape 46"/>
        <p:cNvGrpSpPr/>
        <p:nvPr/>
      </p:nvGrpSpPr>
      <p:grpSpPr>
        <a:xfrm>
          <a:off x="0" y="0"/>
          <a:ext cx="0" cy="0"/>
          <a:chOff x="0" y="0"/>
          <a:chExt cx="0" cy="0"/>
        </a:xfrm>
      </p:grpSpPr>
      <p:sp>
        <p:nvSpPr>
          <p:cNvPr id="48" name="Google Shape;48;p7"/>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lgn="r"/>
            <a:fld id="{00000000-1234-1234-1234-123412341234}" type="slidenum">
              <a:rPr lang="en-GB" smtClean="0"/>
              <a:pPr algn="r"/>
              <a:t>‹#›</a:t>
            </a:fld>
            <a:endParaRPr lang="en-GB"/>
          </a:p>
        </p:txBody>
      </p:sp>
      <p:sp>
        <p:nvSpPr>
          <p:cNvPr id="12" name="Google Shape;16;p2">
            <a:extLst>
              <a:ext uri="{FF2B5EF4-FFF2-40B4-BE49-F238E27FC236}">
                <a16:creationId xmlns:a16="http://schemas.microsoft.com/office/drawing/2014/main" id="{DA30DE39-AC02-6D43-9B12-DC74D7228477}"/>
              </a:ext>
            </a:extLst>
          </p:cNvPr>
          <p:cNvSpPr txBox="1">
            <a:spLocks noGrp="1"/>
          </p:cNvSpPr>
          <p:nvPr>
            <p:ph type="title"/>
          </p:nvPr>
        </p:nvSpPr>
        <p:spPr>
          <a:xfrm>
            <a:off x="494937" y="718531"/>
            <a:ext cx="5261540" cy="71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3200" b="0">
                <a:solidFill>
                  <a:schemeClr val="tx1"/>
                </a:solidFill>
              </a:defRPr>
            </a:lvl1pPr>
            <a:lvl2pPr lvl="1" rtl="0">
              <a:spcBef>
                <a:spcPts val="0"/>
              </a:spcBef>
              <a:spcAft>
                <a:spcPts val="0"/>
              </a:spcAft>
              <a:buClr>
                <a:schemeClr val="dk2"/>
              </a:buClr>
              <a:buSzPts val="2600"/>
              <a:buNone/>
              <a:defRPr sz="3467">
                <a:solidFill>
                  <a:schemeClr val="dk2"/>
                </a:solidFill>
              </a:defRPr>
            </a:lvl2pPr>
            <a:lvl3pPr lvl="2" rtl="0">
              <a:spcBef>
                <a:spcPts val="0"/>
              </a:spcBef>
              <a:spcAft>
                <a:spcPts val="0"/>
              </a:spcAft>
              <a:buClr>
                <a:schemeClr val="dk2"/>
              </a:buClr>
              <a:buSzPts val="2600"/>
              <a:buNone/>
              <a:defRPr sz="3467">
                <a:solidFill>
                  <a:schemeClr val="dk2"/>
                </a:solidFill>
              </a:defRPr>
            </a:lvl3pPr>
            <a:lvl4pPr lvl="3" rtl="0">
              <a:spcBef>
                <a:spcPts val="0"/>
              </a:spcBef>
              <a:spcAft>
                <a:spcPts val="0"/>
              </a:spcAft>
              <a:buClr>
                <a:schemeClr val="dk2"/>
              </a:buClr>
              <a:buSzPts val="2600"/>
              <a:buNone/>
              <a:defRPr sz="3467">
                <a:solidFill>
                  <a:schemeClr val="dk2"/>
                </a:solidFill>
              </a:defRPr>
            </a:lvl4pPr>
            <a:lvl5pPr lvl="4" rtl="0">
              <a:spcBef>
                <a:spcPts val="0"/>
              </a:spcBef>
              <a:spcAft>
                <a:spcPts val="0"/>
              </a:spcAft>
              <a:buClr>
                <a:schemeClr val="dk2"/>
              </a:buClr>
              <a:buSzPts val="2600"/>
              <a:buNone/>
              <a:defRPr sz="3467">
                <a:solidFill>
                  <a:schemeClr val="dk2"/>
                </a:solidFill>
              </a:defRPr>
            </a:lvl5pPr>
            <a:lvl6pPr lvl="5" rtl="0">
              <a:spcBef>
                <a:spcPts val="0"/>
              </a:spcBef>
              <a:spcAft>
                <a:spcPts val="0"/>
              </a:spcAft>
              <a:buClr>
                <a:schemeClr val="dk2"/>
              </a:buClr>
              <a:buSzPts val="2600"/>
              <a:buNone/>
              <a:defRPr sz="3467">
                <a:solidFill>
                  <a:schemeClr val="dk2"/>
                </a:solidFill>
              </a:defRPr>
            </a:lvl6pPr>
            <a:lvl7pPr lvl="6" rtl="0">
              <a:spcBef>
                <a:spcPts val="0"/>
              </a:spcBef>
              <a:spcAft>
                <a:spcPts val="0"/>
              </a:spcAft>
              <a:buClr>
                <a:schemeClr val="dk2"/>
              </a:buClr>
              <a:buSzPts val="2600"/>
              <a:buNone/>
              <a:defRPr sz="3467">
                <a:solidFill>
                  <a:schemeClr val="dk2"/>
                </a:solidFill>
              </a:defRPr>
            </a:lvl7pPr>
            <a:lvl8pPr lvl="7" rtl="0">
              <a:spcBef>
                <a:spcPts val="0"/>
              </a:spcBef>
              <a:spcAft>
                <a:spcPts val="0"/>
              </a:spcAft>
              <a:buClr>
                <a:schemeClr val="dk2"/>
              </a:buClr>
              <a:buSzPts val="2600"/>
              <a:buNone/>
              <a:defRPr sz="3467">
                <a:solidFill>
                  <a:schemeClr val="dk2"/>
                </a:solidFill>
              </a:defRPr>
            </a:lvl8pPr>
            <a:lvl9pPr lvl="8" rtl="0">
              <a:spcBef>
                <a:spcPts val="0"/>
              </a:spcBef>
              <a:spcAft>
                <a:spcPts val="0"/>
              </a:spcAft>
              <a:buClr>
                <a:schemeClr val="dk2"/>
              </a:buClr>
              <a:buSzPts val="2600"/>
              <a:buNone/>
              <a:defRPr sz="3467">
                <a:solidFill>
                  <a:schemeClr val="dk2"/>
                </a:solidFill>
              </a:defRPr>
            </a:lvl9pPr>
          </a:lstStyle>
          <a:p>
            <a:endParaRPr/>
          </a:p>
        </p:txBody>
      </p:sp>
      <p:grpSp>
        <p:nvGrpSpPr>
          <p:cNvPr id="4" name="Group 3">
            <a:extLst>
              <a:ext uri="{FF2B5EF4-FFF2-40B4-BE49-F238E27FC236}">
                <a16:creationId xmlns:a16="http://schemas.microsoft.com/office/drawing/2014/main" id="{98C5A816-9DAA-9641-B210-041A3C9DFEB0}"/>
              </a:ext>
            </a:extLst>
          </p:cNvPr>
          <p:cNvGrpSpPr/>
          <p:nvPr userDrawn="1"/>
        </p:nvGrpSpPr>
        <p:grpSpPr>
          <a:xfrm>
            <a:off x="616703" y="591197"/>
            <a:ext cx="587784" cy="45600"/>
            <a:chOff x="462527" y="443398"/>
            <a:chExt cx="440838" cy="34200"/>
          </a:xfrm>
        </p:grpSpPr>
        <p:sp>
          <p:nvSpPr>
            <p:cNvPr id="13" name="Google Shape;17;p2">
              <a:extLst>
                <a:ext uri="{FF2B5EF4-FFF2-40B4-BE49-F238E27FC236}">
                  <a16:creationId xmlns:a16="http://schemas.microsoft.com/office/drawing/2014/main" id="{B3182B55-39AA-E84D-8F4A-07281C9A5EAC}"/>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p2">
              <a:extLst>
                <a:ext uri="{FF2B5EF4-FFF2-40B4-BE49-F238E27FC236}">
                  <a16:creationId xmlns:a16="http://schemas.microsoft.com/office/drawing/2014/main" id="{B2982864-AD84-0545-A49F-C33654D11905}"/>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GB" sz="800" smtClean="0"/>
              <a:pPr algn="r"/>
              <a:t>‹#›</a:t>
            </a:fld>
            <a:endParaRPr lang="en-GB" sz="800"/>
          </a:p>
        </p:txBody>
      </p:sp>
      <p:sp>
        <p:nvSpPr>
          <p:cNvPr id="16" name="Google Shape;52;p7">
            <a:extLst>
              <a:ext uri="{FF2B5EF4-FFF2-40B4-BE49-F238E27FC236}">
                <a16:creationId xmlns:a16="http://schemas.microsoft.com/office/drawing/2014/main" id="{D5008BD2-2349-0544-A768-1B50AAD98A6B}"/>
              </a:ext>
            </a:extLst>
          </p:cNvPr>
          <p:cNvSpPr txBox="1"/>
          <p:nvPr userDrawn="1"/>
        </p:nvSpPr>
        <p:spPr>
          <a:xfrm>
            <a:off x="10086460" y="6346339"/>
            <a:ext cx="1330800" cy="4292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800">
                <a:solidFill>
                  <a:srgbClr val="A1AAB1"/>
                </a:solidFill>
              </a:rPr>
              <a:t>Confidential</a:t>
            </a:r>
            <a:endParaRPr sz="800" b="1">
              <a:solidFill>
                <a:srgbClr val="A1AAB1"/>
              </a:solidFill>
            </a:endParaRPr>
          </a:p>
        </p:txBody>
      </p:sp>
      <p:pic>
        <p:nvPicPr>
          <p:cNvPr id="17" name="Google Shape;53;p7">
            <a:extLst>
              <a:ext uri="{FF2B5EF4-FFF2-40B4-BE49-F238E27FC236}">
                <a16:creationId xmlns:a16="http://schemas.microsoft.com/office/drawing/2014/main" id="{731793CA-906E-DC48-B42F-7C6A0512389C}"/>
              </a:ext>
            </a:extLst>
          </p:cNvPr>
          <p:cNvPicPr preferRelativeResize="0"/>
          <p:nvPr userDrawn="1"/>
        </p:nvPicPr>
        <p:blipFill>
          <a:blip r:embed="rId2" cstate="print">
            <a:extLst>
              <a:ext uri="{28A0092B-C50C-407E-A947-70E740481C1C}">
                <a14:useLocalDpi xmlns:a14="http://schemas.microsoft.com/office/drawing/2010/main"/>
              </a:ext>
            </a:extLst>
          </a:blip>
          <a:srcRect t="787" b="787"/>
          <a:stretch/>
        </p:blipFill>
        <p:spPr>
          <a:xfrm>
            <a:off x="609002" y="6365470"/>
            <a:ext cx="822940" cy="334535"/>
          </a:xfrm>
          <a:prstGeom prst="rect">
            <a:avLst/>
          </a:prstGeom>
          <a:noFill/>
          <a:ln>
            <a:noFill/>
          </a:ln>
        </p:spPr>
      </p:pic>
      <p:sp>
        <p:nvSpPr>
          <p:cNvPr id="20" name="Text Placeholder 4">
            <a:extLst>
              <a:ext uri="{FF2B5EF4-FFF2-40B4-BE49-F238E27FC236}">
                <a16:creationId xmlns:a16="http://schemas.microsoft.com/office/drawing/2014/main" id="{02D0F975-50D3-B147-91F6-20975A7817AC}"/>
              </a:ext>
            </a:extLst>
          </p:cNvPr>
          <p:cNvSpPr>
            <a:spLocks noGrp="1"/>
          </p:cNvSpPr>
          <p:nvPr>
            <p:ph type="body" sz="quarter" idx="14"/>
          </p:nvPr>
        </p:nvSpPr>
        <p:spPr>
          <a:xfrm>
            <a:off x="495300" y="2303527"/>
            <a:ext cx="9289165" cy="3498257"/>
          </a:xfrm>
        </p:spPr>
        <p:txBody>
          <a:bodyPr/>
          <a:lstStyle>
            <a:lvl1pPr>
              <a:buNone/>
              <a:defRPr sz="2533">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5">
            <a:extLst>
              <a:ext uri="{FF2B5EF4-FFF2-40B4-BE49-F238E27FC236}">
                <a16:creationId xmlns:a16="http://schemas.microsoft.com/office/drawing/2014/main" id="{88FBFE39-64D6-A043-868D-FBE3B8D66BE1}"/>
              </a:ext>
            </a:extLst>
          </p:cNvPr>
          <p:cNvSpPr>
            <a:spLocks noGrp="1"/>
          </p:cNvSpPr>
          <p:nvPr>
            <p:ph type="body" sz="quarter" idx="10" hasCustomPrompt="1"/>
          </p:nvPr>
        </p:nvSpPr>
        <p:spPr>
          <a:xfrm>
            <a:off x="1532747" y="6363249"/>
            <a:ext cx="2820720" cy="410633"/>
          </a:xfrm>
        </p:spPr>
        <p:txBody>
          <a:bodyPr/>
          <a:lstStyle>
            <a:lvl1pPr>
              <a:buNone/>
              <a:defRPr sz="800">
                <a:latin typeface="+mn-lt"/>
              </a:defRPr>
            </a:lvl1pPr>
            <a:lvl2pPr>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a:t>Text Here</a:t>
            </a:r>
          </a:p>
        </p:txBody>
      </p:sp>
    </p:spTree>
    <p:extLst>
      <p:ext uri="{BB962C8B-B14F-4D97-AF65-F5344CB8AC3E}">
        <p14:creationId xmlns:p14="http://schemas.microsoft.com/office/powerpoint/2010/main" val="13867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3" name="Footer Placeholder 2"/>
          <p:cNvSpPr>
            <a:spLocks noGrp="1"/>
          </p:cNvSpPr>
          <p:nvPr>
            <p:ph type="ftr" sz="quarter" idx="11"/>
          </p:nvPr>
        </p:nvSpPr>
        <p:spPr/>
        <p:txBody>
          <a:bodyPr/>
          <a:lstStyle/>
          <a:p>
            <a:endParaRPr lang="en-GB" noProof="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6" name="Title 1"/>
          <p:cNvSpPr>
            <a:spLocks noGrp="1"/>
          </p:cNvSpPr>
          <p:nvPr>
            <p:ph type="title" hasCustomPrompt="1"/>
          </p:nvPr>
        </p:nvSpPr>
        <p:spPr>
          <a:xfrm>
            <a:off x="768000" y="287999"/>
            <a:ext cx="10656000" cy="432000"/>
          </a:xfrm>
        </p:spPr>
        <p:txBody>
          <a:bodyPr anchor="t" anchorCtr="0"/>
          <a:lstStyle>
            <a:lvl1pPr>
              <a:defRPr/>
            </a:lvl1pPr>
          </a:lstStyle>
          <a:p>
            <a:r>
              <a:rPr lang="en-GB" noProof="0"/>
              <a:t>Click to edit Title style</a:t>
            </a:r>
          </a:p>
        </p:txBody>
      </p:sp>
      <p:sp>
        <p:nvSpPr>
          <p:cNvPr id="7" name="Picture Placeholder 10"/>
          <p:cNvSpPr>
            <a:spLocks noGrp="1"/>
          </p:cNvSpPr>
          <p:nvPr>
            <p:ph type="pic" sz="quarter" idx="14"/>
          </p:nvPr>
        </p:nvSpPr>
        <p:spPr>
          <a:xfrm>
            <a:off x="768000" y="1920000"/>
            <a:ext cx="10656000" cy="3600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a:p>
        </p:txBody>
      </p:sp>
      <p:sp>
        <p:nvSpPr>
          <p:cNvPr id="8"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72964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8000" y="1920000"/>
            <a:ext cx="3360000" cy="3600000"/>
          </a:xfrm>
        </p:spPr>
        <p:txBody>
          <a:bodyPr/>
          <a:lstStyle>
            <a:lvl1pPr marL="0" indent="0">
              <a:lnSpc>
                <a:spcPts val="2667"/>
              </a:lnSpc>
              <a:buNone/>
              <a:defRPr sz="2133">
                <a:solidFill>
                  <a:schemeClr val="tx1"/>
                </a:solidFill>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12/12/2023</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a:p>
        </p:txBody>
      </p:sp>
      <p:sp>
        <p:nvSpPr>
          <p:cNvPr id="9" name="Title 1"/>
          <p:cNvSpPr>
            <a:spLocks noGrp="1"/>
          </p:cNvSpPr>
          <p:nvPr>
            <p:ph type="title" hasCustomPrompt="1"/>
          </p:nvPr>
        </p:nvSpPr>
        <p:spPr>
          <a:xfrm>
            <a:off x="768000" y="287999"/>
            <a:ext cx="10656000" cy="432000"/>
          </a:xfrm>
        </p:spPr>
        <p:txBody>
          <a:bodyPr anchor="t" anchorCtr="0"/>
          <a:lstStyle>
            <a:lvl1pPr>
              <a:defRPr/>
            </a:lvl1pPr>
          </a:lstStyle>
          <a:p>
            <a:r>
              <a:rPr lang="en-GB" noProof="0"/>
              <a:t>Click to edit Title style</a:t>
            </a:r>
          </a:p>
        </p:txBody>
      </p:sp>
      <p:sp>
        <p:nvSpPr>
          <p:cNvPr id="11" name="Picture Placeholder 10"/>
          <p:cNvSpPr>
            <a:spLocks noGrp="1"/>
          </p:cNvSpPr>
          <p:nvPr>
            <p:ph type="pic" sz="quarter" idx="14"/>
          </p:nvPr>
        </p:nvSpPr>
        <p:spPr>
          <a:xfrm>
            <a:off x="4416000" y="2016000"/>
            <a:ext cx="7008000" cy="3504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a:p>
        </p:txBody>
      </p:sp>
      <p:sp>
        <p:nvSpPr>
          <p:cNvPr id="10"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12"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a:t>Click to edit Subtitle style</a:t>
            </a:r>
          </a:p>
        </p:txBody>
      </p:sp>
    </p:spTree>
    <p:extLst>
      <p:ext uri="{BB962C8B-B14F-4D97-AF65-F5344CB8AC3E}">
        <p14:creationId xmlns:p14="http://schemas.microsoft.com/office/powerpoint/2010/main" val="345541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7.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0.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17" Type="http://schemas.openxmlformats.org/officeDocument/2006/relationships/image" Target="../media/image16.png"/><Relationship Id="rId2" Type="http://schemas.openxmlformats.org/officeDocument/2006/relationships/slideLayout" Target="../slideLayouts/slideLayout43.xml"/><Relationship Id="rId16" Type="http://schemas.openxmlformats.org/officeDocument/2006/relationships/image" Target="../media/image15.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4.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jpeg"/><Relationship Id="rId5" Type="http://schemas.openxmlformats.org/officeDocument/2006/relationships/slideLayout" Target="../slideLayouts/slideLayout57.xml"/><Relationship Id="rId10"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7641" y="287997"/>
            <a:ext cx="10656000" cy="432000"/>
          </a:xfrm>
          <a:prstGeom prst="rect">
            <a:avLst/>
          </a:prstGeom>
        </p:spPr>
        <p:txBody>
          <a:bodyPr vert="horz" lIns="0" tIns="0" rIns="0" bIns="0" rtlCol="0" anchor="ctr"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767643" y="1536000"/>
            <a:ext cx="10656000" cy="3984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768000" y="5616000"/>
            <a:ext cx="1392000" cy="192000"/>
          </a:xfrm>
          <a:prstGeom prst="rect">
            <a:avLst/>
          </a:prstGeom>
        </p:spPr>
        <p:txBody>
          <a:bodyPr vert="horz" lIns="0" tIns="0" rIns="0" bIns="0" rtlCol="0" anchor="t" anchorCtr="0">
            <a:noAutofit/>
          </a:bodyPr>
          <a:lstStyle>
            <a:lvl1pPr algn="l">
              <a:defRPr sz="1200">
                <a:solidFill>
                  <a:schemeClr val="tx2"/>
                </a:solidFill>
              </a:defRPr>
            </a:lvl1pPr>
          </a:lstStyle>
          <a:p>
            <a:fld id="{FE406AAA-D699-4C1D-A0EC-EC659E9F1150}" type="datetimeFigureOut">
              <a:rPr lang="en-GB" smtClean="0"/>
              <a:pPr/>
              <a:t>12/12/2023</a:t>
            </a:fld>
            <a:endParaRPr lang="en-GB"/>
          </a:p>
        </p:txBody>
      </p:sp>
      <p:sp>
        <p:nvSpPr>
          <p:cNvPr id="5" name="Footer Placeholder 4"/>
          <p:cNvSpPr>
            <a:spLocks noGrp="1"/>
          </p:cNvSpPr>
          <p:nvPr>
            <p:ph type="ftr" sz="quarter" idx="3"/>
          </p:nvPr>
        </p:nvSpPr>
        <p:spPr>
          <a:xfrm>
            <a:off x="2400000" y="5616000"/>
            <a:ext cx="4800000" cy="192000"/>
          </a:xfrm>
          <a:prstGeom prst="rect">
            <a:avLst/>
          </a:prstGeom>
        </p:spPr>
        <p:txBody>
          <a:bodyPr vert="horz" lIns="0" tIns="0" rIns="0" bIns="0" rtlCol="0" anchor="t" anchorCtr="0">
            <a:noAutofit/>
          </a:bodyPr>
          <a:lstStyle>
            <a:lvl1pPr algn="l">
              <a:defRPr sz="1200">
                <a:solidFill>
                  <a:schemeClr val="tx2"/>
                </a:solidFill>
              </a:defRPr>
            </a:lvl1pPr>
          </a:lstStyle>
          <a:p>
            <a:endParaRPr lang="en-GB"/>
          </a:p>
        </p:txBody>
      </p:sp>
      <p:sp>
        <p:nvSpPr>
          <p:cNvPr id="6" name="Slide Number Placeholder 5"/>
          <p:cNvSpPr>
            <a:spLocks noGrp="1"/>
          </p:cNvSpPr>
          <p:nvPr>
            <p:ph type="sldNum" sz="quarter" idx="4"/>
          </p:nvPr>
        </p:nvSpPr>
        <p:spPr>
          <a:xfrm>
            <a:off x="10464000" y="5616000"/>
            <a:ext cx="960000" cy="192000"/>
          </a:xfrm>
          <a:prstGeom prst="rect">
            <a:avLst/>
          </a:prstGeom>
        </p:spPr>
        <p:txBody>
          <a:bodyPr vert="horz" lIns="0" tIns="0" rIns="0" bIns="0" rtlCol="0" anchor="t" anchorCtr="0">
            <a:noAutofit/>
          </a:bodyPr>
          <a:lstStyle>
            <a:lvl1pPr algn="r">
              <a:defRPr sz="1200">
                <a:solidFill>
                  <a:schemeClr val="tx2"/>
                </a:solidFill>
              </a:defRPr>
            </a:lvl1pPr>
          </a:lstStyle>
          <a:p>
            <a:fld id="{27A04250-613F-4554-B44F-03A9E6B9A483}" type="slidenum">
              <a:rPr lang="en-GB" smtClean="0"/>
              <a:pPr/>
              <a:t>‹#›</a:t>
            </a:fld>
            <a:endParaRPr lang="en-GB"/>
          </a:p>
        </p:txBody>
      </p:sp>
      <p:pic>
        <p:nvPicPr>
          <p:cNvPr id="8" name="Picture 7" descr="FIP_B_Tekst_Logo_300.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72000" y="5952000"/>
            <a:ext cx="2783840" cy="816864"/>
          </a:xfrm>
          <a:prstGeom prst="rect">
            <a:avLst/>
          </a:prstGeom>
        </p:spPr>
      </p:pic>
      <p:cxnSp>
        <p:nvCxnSpPr>
          <p:cNvPr id="12" name="Straight Connector 11"/>
          <p:cNvCxnSpPr/>
          <p:nvPr userDrawn="1"/>
        </p:nvCxnSpPr>
        <p:spPr>
          <a:xfrm>
            <a:off x="767643" y="1368000"/>
            <a:ext cx="1070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8000" y="5904000"/>
            <a:ext cx="1070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411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 id="2147483736" r:id="rId15"/>
    <p:sldLayoutId id="2147483737" r:id="rId16"/>
    <p:sldLayoutId id="2147483738" r:id="rId17"/>
    <p:sldLayoutId id="2147483794" r:id="rId18"/>
    <p:sldLayoutId id="2147483795" r:id="rId19"/>
    <p:sldLayoutId id="2147483810" r:id="rId20"/>
  </p:sldLayoutIdLst>
  <p:txStyles>
    <p:titleStyle>
      <a:lvl1pPr algn="l" defTabSz="1219170" rtl="0" eaLnBrk="1" latinLnBrk="0" hangingPunct="1">
        <a:lnSpc>
          <a:spcPts val="3467"/>
        </a:lnSpc>
        <a:spcBef>
          <a:spcPct val="0"/>
        </a:spcBef>
        <a:buNone/>
        <a:defRPr sz="3200" kern="1200">
          <a:solidFill>
            <a:schemeClr val="tx1"/>
          </a:solidFill>
          <a:latin typeface="+mj-lt"/>
          <a:ea typeface="+mj-ea"/>
          <a:cs typeface="+mj-cs"/>
        </a:defRPr>
      </a:lvl1pPr>
    </p:titleStyle>
    <p:bodyStyle>
      <a:lvl1pPr marL="191995" indent="-191995" algn="l" defTabSz="1219170" rtl="0" eaLnBrk="1" latinLnBrk="0" hangingPunct="1">
        <a:lnSpc>
          <a:spcPts val="32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383990" indent="-191995" algn="l" defTabSz="1219170" rtl="0" eaLnBrk="1" latinLnBrk="0" hangingPunct="1">
        <a:lnSpc>
          <a:spcPts val="3200"/>
        </a:lnSpc>
        <a:spcBef>
          <a:spcPts val="0"/>
        </a:spcBef>
        <a:buClr>
          <a:schemeClr val="tx2"/>
        </a:buClr>
        <a:buFont typeface="Arial" panose="020B0604020202020204" pitchFamily="34" charset="0"/>
        <a:buChar char="•"/>
        <a:defRPr sz="2133" i="1" kern="1200">
          <a:solidFill>
            <a:schemeClr val="tx1"/>
          </a:solidFill>
          <a:latin typeface="+mn-lt"/>
          <a:ea typeface="+mn-ea"/>
          <a:cs typeface="+mn-cs"/>
        </a:defRPr>
      </a:lvl2pPr>
      <a:lvl3pPr marL="575986" indent="-191995" algn="l" defTabSz="1219170" rtl="0" eaLnBrk="1" latinLnBrk="0" hangingPunct="1">
        <a:lnSpc>
          <a:spcPts val="3200"/>
        </a:lnSpc>
        <a:spcBef>
          <a:spcPts val="0"/>
        </a:spcBef>
        <a:buClr>
          <a:schemeClr val="tx2"/>
        </a:buClr>
        <a:buFont typeface="Arial" panose="020B0604020202020204" pitchFamily="34" charset="0"/>
        <a:buChar char="•"/>
        <a:defRPr sz="1867" kern="1200">
          <a:solidFill>
            <a:schemeClr val="tx1"/>
          </a:solidFill>
          <a:latin typeface="+mn-lt"/>
          <a:ea typeface="+mn-ea"/>
          <a:cs typeface="+mn-cs"/>
        </a:defRPr>
      </a:lvl3pPr>
      <a:lvl4pPr marL="767981" indent="-191995" algn="l" defTabSz="1219170" rtl="0" eaLnBrk="1" latinLnBrk="0" hangingPunct="1">
        <a:lnSpc>
          <a:spcPts val="3200"/>
        </a:lnSpc>
        <a:spcBef>
          <a:spcPts val="0"/>
        </a:spcBef>
        <a:buClr>
          <a:schemeClr val="tx2"/>
        </a:buClr>
        <a:buFont typeface="Arial" panose="020B0604020202020204" pitchFamily="34" charset="0"/>
        <a:buChar char="•"/>
        <a:defRPr sz="1867" i="1" kern="1200">
          <a:solidFill>
            <a:schemeClr val="tx1"/>
          </a:solidFill>
          <a:latin typeface="+mn-lt"/>
          <a:ea typeface="+mn-ea"/>
          <a:cs typeface="+mn-cs"/>
        </a:defRPr>
      </a:lvl4pPr>
      <a:lvl5pPr marL="959976" indent="-191995" algn="l" defTabSz="1219170" rtl="0" eaLnBrk="1" latinLnBrk="0" hangingPunct="1">
        <a:lnSpc>
          <a:spcPts val="3200"/>
        </a:lnSpc>
        <a:spcBef>
          <a:spcPts val="0"/>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345269"/>
            <a:ext cx="9381067" cy="272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3241243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1" r:id="rId10"/>
  </p:sldLayoutIdLst>
  <p:txStyles>
    <p:titleStyle>
      <a:lvl1pPr algn="l" defTabSz="609570" rtl="0" eaLnBrk="1" fontAlgn="base" hangingPunct="1">
        <a:spcBef>
          <a:spcPct val="0"/>
        </a:spcBef>
        <a:spcAft>
          <a:spcPct val="0"/>
        </a:spcAft>
        <a:defRPr sz="5867" kern="1200">
          <a:solidFill>
            <a:schemeClr val="bg1"/>
          </a:solidFill>
          <a:latin typeface="+mj-lt"/>
          <a:ea typeface="ＭＳ Ｐゴシック" charset="0"/>
          <a:cs typeface="ＭＳ Ｐゴシック" charset="0"/>
        </a:defRPr>
      </a:lvl1pPr>
      <a:lvl2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2pPr>
      <a:lvl3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3pPr>
      <a:lvl4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4pPr>
      <a:lvl5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5pPr>
      <a:lvl6pPr marL="609570"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6pPr>
      <a:lvl7pPr marL="1219140"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7pPr>
      <a:lvl8pPr marL="1828709"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8pPr>
      <a:lvl9pPr marL="2438278"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9pPr>
    </p:titleStyle>
    <p:bodyStyle>
      <a:lvl1pPr algn="l" defTabSz="609570" rtl="0" eaLnBrk="1" fontAlgn="base" hangingPunct="1">
        <a:spcBef>
          <a:spcPct val="20000"/>
        </a:spcBef>
        <a:spcAft>
          <a:spcPct val="0"/>
        </a:spcAft>
        <a:buFont typeface="+mj-lt" charset="0"/>
        <a:defRPr sz="4267" kern="1200">
          <a:solidFill>
            <a:schemeClr val="bg1"/>
          </a:solidFill>
          <a:latin typeface="+mn-lt"/>
          <a:ea typeface="ＭＳ Ｐゴシック" charset="0"/>
          <a:cs typeface="ＭＳ Ｐゴシック" charset="0"/>
        </a:defRPr>
      </a:lvl1pPr>
      <a:lvl2pPr marL="990550" indent="-380981" algn="l" defTabSz="609570"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25" indent="-304784" algn="l" defTabSz="60957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493" indent="-304784" algn="l" defTabSz="609570"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062" indent="-304784" algn="l" defTabSz="609570"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2" y="2"/>
            <a:ext cx="12181172" cy="6600892"/>
            <a:chOff x="0" y="0"/>
            <a:chExt cx="9135879" cy="4950669"/>
          </a:xfrm>
        </p:grpSpPr>
        <p:pic>
          <p:nvPicPr>
            <p:cNvPr id="10" name="Picture 9" descr="Blank template.jpg"/>
            <p:cNvPicPr>
              <a:picLocks noChangeAspect="1"/>
            </p:cNvPicPr>
            <p:nvPr userDrawn="1"/>
          </p:nvPicPr>
          <p:blipFill rotWithShape="1">
            <a:blip r:embed="rId13" cstate="email">
              <a:extLst>
                <a:ext uri="{28A0092B-C50C-407E-A947-70E740481C1C}">
                  <a14:useLocalDpi xmlns:a14="http://schemas.microsoft.com/office/drawing/2010/main" val="0"/>
                </a:ext>
              </a:extLst>
            </a:blip>
            <a:srcRect l="7450" t="18256" r="14123" b="8855"/>
            <a:stretch/>
          </p:blipFill>
          <p:spPr>
            <a:xfrm>
              <a:off x="188341" y="808053"/>
              <a:ext cx="8772779" cy="4142616"/>
            </a:xfrm>
            <a:prstGeom prst="rect">
              <a:avLst/>
            </a:prstGeom>
            <a:ln>
              <a:noFill/>
            </a:ln>
          </p:spPr>
        </p:pic>
        <p:pic>
          <p:nvPicPr>
            <p:cNvPr id="12" name="Picture 11" descr="PSA PI2023 Launch Slides7.jpg"/>
            <p:cNvPicPr>
              <a:picLocks noChangeAspect="1"/>
            </p:cNvPicPr>
            <p:nvPr userDrawn="1"/>
          </p:nvPicPr>
          <p:blipFill rotWithShape="1">
            <a:blip r:embed="rId14" cstate="print">
              <a:extLst>
                <a:ext uri="{28A0092B-C50C-407E-A947-70E740481C1C}">
                  <a14:useLocalDpi xmlns:a14="http://schemas.microsoft.com/office/drawing/2010/main" val="0"/>
                </a:ext>
              </a:extLst>
            </a:blip>
            <a:srcRect b="85143"/>
            <a:stretch/>
          </p:blipFill>
          <p:spPr>
            <a:xfrm>
              <a:off x="0" y="0"/>
              <a:ext cx="9135879" cy="764177"/>
            </a:xfrm>
            <a:prstGeom prst="rect">
              <a:avLst/>
            </a:prstGeom>
          </p:spPr>
        </p:pic>
      </p:grpSp>
      <p:sp>
        <p:nvSpPr>
          <p:cNvPr id="2" name="Title Placeholder 1"/>
          <p:cNvSpPr>
            <a:spLocks noGrp="1"/>
          </p:cNvSpPr>
          <p:nvPr userDrawn="1">
            <p:ph type="title"/>
          </p:nvPr>
        </p:nvSpPr>
        <p:spPr>
          <a:xfrm>
            <a:off x="838200" y="366186"/>
            <a:ext cx="10515600" cy="132503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userDrawn="1">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userDrawn="1">
            <p:ph type="dt" sz="half" idx="2"/>
          </p:nvPr>
        </p:nvSpPr>
        <p:spPr>
          <a:xfrm>
            <a:off x="838200" y="6356353"/>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F606373F-60C6-4BA0-9BFC-F47FBCBF8119}" type="datetime1">
              <a:rPr lang="en-US" smtClean="0"/>
              <a:t>12/12/2023</a:t>
            </a:fld>
            <a:endParaRPr lang="en-AU" dirty="0"/>
          </a:p>
        </p:txBody>
      </p:sp>
      <p:sp>
        <p:nvSpPr>
          <p:cNvPr id="5" name="Footer Placeholder 4"/>
          <p:cNvSpPr>
            <a:spLocks noGrp="1"/>
          </p:cNvSpPr>
          <p:nvPr userDrawn="1">
            <p:ph type="ftr" sz="quarter" idx="3"/>
          </p:nvPr>
        </p:nvSpPr>
        <p:spPr>
          <a:xfrm>
            <a:off x="4038600" y="6356353"/>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AU" dirty="0"/>
          </a:p>
        </p:txBody>
      </p:sp>
      <p:sp>
        <p:nvSpPr>
          <p:cNvPr id="6" name="Slide Number Placeholder 5"/>
          <p:cNvSpPr>
            <a:spLocks noGrp="1"/>
          </p:cNvSpPr>
          <p:nvPr userDrawn="1">
            <p:ph type="sldNum" sz="quarter" idx="4"/>
          </p:nvPr>
        </p:nvSpPr>
        <p:spPr>
          <a:xfrm>
            <a:off x="8610600" y="635635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477C7B8-5B2C-45C1-B6C8-2EE5CE6EBDD4}" type="slidenum">
              <a:rPr lang="en-AU" smtClean="0"/>
              <a:t>‹#›</a:t>
            </a:fld>
            <a:endParaRPr lang="en-AU" dirty="0"/>
          </a:p>
        </p:txBody>
      </p:sp>
    </p:spTree>
    <p:extLst>
      <p:ext uri="{BB962C8B-B14F-4D97-AF65-F5344CB8AC3E}">
        <p14:creationId xmlns:p14="http://schemas.microsoft.com/office/powerpoint/2010/main" val="10280407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B84A9-F26D-45EA-96C0-C13807932FCD}"/>
              </a:ext>
            </a:extLst>
          </p:cNvPr>
          <p:cNvSpPr>
            <a:spLocks noGrp="1"/>
          </p:cNvSpPr>
          <p:nvPr>
            <p:ph type="body" idx="1"/>
          </p:nvPr>
        </p:nvSpPr>
        <p:spPr>
          <a:xfrm>
            <a:off x="756459" y="1718060"/>
            <a:ext cx="10756662" cy="3627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682CA6CD-C3AE-4447-BAE9-5F6A042D2F2D}"/>
              </a:ext>
            </a:extLst>
          </p:cNvPr>
          <p:cNvCxnSpPr>
            <a:cxnSpLocks/>
          </p:cNvCxnSpPr>
          <p:nvPr userDrawn="1"/>
        </p:nvCxnSpPr>
        <p:spPr>
          <a:xfrm>
            <a:off x="185830" y="1383748"/>
            <a:ext cx="10146891"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pic>
        <p:nvPicPr>
          <p:cNvPr id="16" name="Picture 15" descr="Logo, company name&#10;&#10;Description automatically generated">
            <a:extLst>
              <a:ext uri="{FF2B5EF4-FFF2-40B4-BE49-F238E27FC236}">
                <a16:creationId xmlns:a16="http://schemas.microsoft.com/office/drawing/2014/main" id="{989A9E95-D8E0-4BE1-9042-A44A8FE38F2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32721" y="5802136"/>
            <a:ext cx="1271846" cy="797024"/>
          </a:xfrm>
          <a:prstGeom prst="rect">
            <a:avLst/>
          </a:prstGeom>
        </p:spPr>
      </p:pic>
      <p:pic>
        <p:nvPicPr>
          <p:cNvPr id="18" name="Picture 17">
            <a:extLst>
              <a:ext uri="{FF2B5EF4-FFF2-40B4-BE49-F238E27FC236}">
                <a16:creationId xmlns:a16="http://schemas.microsoft.com/office/drawing/2014/main" id="{4BFAC37B-F87D-4037-8859-1FE3F2E0FF25}"/>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56459" y="5854482"/>
            <a:ext cx="988505" cy="692331"/>
          </a:xfrm>
          <a:prstGeom prst="rect">
            <a:avLst/>
          </a:prstGeom>
        </p:spPr>
      </p:pic>
      <p:pic>
        <p:nvPicPr>
          <p:cNvPr id="6" name="Picture 5">
            <a:extLst>
              <a:ext uri="{FF2B5EF4-FFF2-40B4-BE49-F238E27FC236}">
                <a16:creationId xmlns:a16="http://schemas.microsoft.com/office/drawing/2014/main" id="{55779CC9-7AF0-4914-AEC8-E34963A4CE4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214544" y="5729052"/>
            <a:ext cx="1834541" cy="1128948"/>
          </a:xfrm>
          <a:prstGeom prst="rect">
            <a:avLst/>
          </a:prstGeom>
        </p:spPr>
      </p:pic>
      <p:pic>
        <p:nvPicPr>
          <p:cNvPr id="4" name="Picture 3">
            <a:extLst>
              <a:ext uri="{FF2B5EF4-FFF2-40B4-BE49-F238E27FC236}">
                <a16:creationId xmlns:a16="http://schemas.microsoft.com/office/drawing/2014/main" id="{7D750D7C-7C73-4258-B299-DED30B8BC965}"/>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t="-113964"/>
          <a:stretch/>
        </p:blipFill>
        <p:spPr>
          <a:xfrm>
            <a:off x="-1" y="5466155"/>
            <a:ext cx="12192001" cy="160219"/>
          </a:xfrm>
          <a:prstGeom prst="rect">
            <a:avLst/>
          </a:prstGeom>
        </p:spPr>
      </p:pic>
      <p:pic>
        <p:nvPicPr>
          <p:cNvPr id="9" name="Picture 8">
            <a:extLst>
              <a:ext uri="{FF2B5EF4-FFF2-40B4-BE49-F238E27FC236}">
                <a16:creationId xmlns:a16="http://schemas.microsoft.com/office/drawing/2014/main" id="{40BCA571-7E55-41D1-B0E3-2A7F0EE283E1}"/>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985737" y="95110"/>
            <a:ext cx="1054767" cy="1836684"/>
          </a:xfrm>
          <a:prstGeom prst="rect">
            <a:avLst/>
          </a:prstGeom>
        </p:spPr>
      </p:pic>
    </p:spTree>
    <p:extLst>
      <p:ext uri="{BB962C8B-B14F-4D97-AF65-F5344CB8AC3E}">
        <p14:creationId xmlns:p14="http://schemas.microsoft.com/office/powerpoint/2010/main" val="30522786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345269"/>
            <a:ext cx="9381067" cy="2722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2530197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xStyles>
    <p:titleStyle>
      <a:lvl1pPr algn="l" defTabSz="609570" rtl="0" eaLnBrk="1" fontAlgn="base" hangingPunct="1">
        <a:spcBef>
          <a:spcPct val="0"/>
        </a:spcBef>
        <a:spcAft>
          <a:spcPct val="0"/>
        </a:spcAft>
        <a:defRPr sz="5867" kern="1200">
          <a:solidFill>
            <a:schemeClr val="bg1"/>
          </a:solidFill>
          <a:latin typeface="+mj-lt"/>
          <a:ea typeface="ＭＳ Ｐゴシック" charset="0"/>
          <a:cs typeface="ＭＳ Ｐゴシック" charset="0"/>
        </a:defRPr>
      </a:lvl1pPr>
      <a:lvl2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2pPr>
      <a:lvl3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3pPr>
      <a:lvl4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4pPr>
      <a:lvl5pPr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5pPr>
      <a:lvl6pPr marL="609570"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6pPr>
      <a:lvl7pPr marL="1219140"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7pPr>
      <a:lvl8pPr marL="1828709"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8pPr>
      <a:lvl9pPr marL="2438278" algn="l" defTabSz="609570" rtl="0" eaLnBrk="1" fontAlgn="base" hangingPunct="1">
        <a:spcBef>
          <a:spcPct val="0"/>
        </a:spcBef>
        <a:spcAft>
          <a:spcPct val="0"/>
        </a:spcAft>
        <a:defRPr sz="5867">
          <a:solidFill>
            <a:schemeClr val="bg1"/>
          </a:solidFill>
          <a:latin typeface="Calibri" charset="0"/>
          <a:ea typeface="ＭＳ Ｐゴシック" charset="0"/>
          <a:cs typeface="ＭＳ Ｐゴシック" charset="0"/>
        </a:defRPr>
      </a:lvl9pPr>
    </p:titleStyle>
    <p:bodyStyle>
      <a:lvl1pPr algn="l" defTabSz="609570" rtl="0" eaLnBrk="1" fontAlgn="base" hangingPunct="1">
        <a:spcBef>
          <a:spcPct val="20000"/>
        </a:spcBef>
        <a:spcAft>
          <a:spcPct val="0"/>
        </a:spcAft>
        <a:buFont typeface="+mj-lt" charset="0"/>
        <a:defRPr sz="4267" kern="1200">
          <a:solidFill>
            <a:schemeClr val="bg1"/>
          </a:solidFill>
          <a:latin typeface="+mn-lt"/>
          <a:ea typeface="ＭＳ Ｐゴシック" charset="0"/>
          <a:cs typeface="ＭＳ Ｐゴシック" charset="0"/>
        </a:defRPr>
      </a:lvl1pPr>
      <a:lvl2pPr marL="990550" indent="-380981" algn="l" defTabSz="609570"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25" indent="-304784" algn="l" defTabSz="60957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493" indent="-304784" algn="l" defTabSz="609570"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062" indent="-304784" algn="l" defTabSz="609570"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EBEA6-5D7F-82F8-9513-0BB98469C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489795-9CC8-1FB7-6C2F-EBF5DBBD4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9D587-A299-1BD4-54F9-595D56041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CCAE8-E0E8-45E4-9FB2-4691AD3F8636}" type="datetime1">
              <a:rPr lang="en-GB" smtClean="0"/>
              <a:t>12/12/2023</a:t>
            </a:fld>
            <a:endParaRPr lang="en-GB"/>
          </a:p>
        </p:txBody>
      </p:sp>
      <p:sp>
        <p:nvSpPr>
          <p:cNvPr id="5" name="Footer Placeholder 4">
            <a:extLst>
              <a:ext uri="{FF2B5EF4-FFF2-40B4-BE49-F238E27FC236}">
                <a16:creationId xmlns:a16="http://schemas.microsoft.com/office/drawing/2014/main" id="{55740D9D-4926-A6B8-2062-C47E17D2A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A21BF3-5A06-FEB9-CBF4-98344E090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661DD-0497-4E6F-9DF5-AF6631B1F6DB}" type="slidenum">
              <a:rPr lang="en-GB" smtClean="0"/>
              <a:t>‹#›</a:t>
            </a:fld>
            <a:endParaRPr lang="en-GB"/>
          </a:p>
        </p:txBody>
      </p:sp>
    </p:spTree>
    <p:extLst>
      <p:ext uri="{BB962C8B-B14F-4D97-AF65-F5344CB8AC3E}">
        <p14:creationId xmlns:p14="http://schemas.microsoft.com/office/powerpoint/2010/main" val="37007374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9.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hyperlink" Target="https://prevention.fip.org/vaccination"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naspa.us/resource/pharmacist-authority-to-immunize/" TargetMode="External"/><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vaccinestoday.eu/stories/pharmacy-pilot-project-increases-flu-vaccination-by-32/" TargetMode="External"/><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75.jpe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ho.int/teams/immunization-vaccines-and-biologicals/strategies/ia20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s://www.who.int/health-topics/primary-health-care#tab=tab_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61950-56DD-5FBE-F0A7-9C0A5D1DF5EA}"/>
              </a:ext>
            </a:extLst>
          </p:cNvPr>
          <p:cNvSpPr>
            <a:spLocks noGrp="1"/>
          </p:cNvSpPr>
          <p:nvPr>
            <p:ph type="ctrTitle"/>
          </p:nvPr>
        </p:nvSpPr>
        <p:spPr>
          <a:xfrm>
            <a:off x="3360000" y="384000"/>
            <a:ext cx="8685696" cy="1248000"/>
          </a:xfrm>
        </p:spPr>
        <p:txBody>
          <a:bodyPr/>
          <a:lstStyle/>
          <a:p>
            <a:r>
              <a:rPr lang="en-GB" sz="2800" b="1" dirty="0">
                <a:solidFill>
                  <a:schemeClr val="tx2"/>
                </a:solidFill>
                <a:effectLst/>
                <a:latin typeface="Calibri" panose="020F0502020204030204" pitchFamily="34" charset="0"/>
              </a:rPr>
              <a:t>Healthcare providers as advocates for vaccination policy: </a:t>
            </a:r>
            <a:br>
              <a:rPr lang="en-GB" sz="2800" b="1" dirty="0">
                <a:solidFill>
                  <a:schemeClr val="tx2"/>
                </a:solidFill>
                <a:effectLst/>
                <a:latin typeface="Calibri" panose="020F0502020204030204" pitchFamily="34" charset="0"/>
              </a:rPr>
            </a:br>
            <a:r>
              <a:rPr lang="en-GB" sz="2800" b="1" dirty="0">
                <a:solidFill>
                  <a:schemeClr val="tx2"/>
                </a:solidFill>
                <a:effectLst/>
                <a:latin typeface="Calibri" panose="020F0502020204030204" pitchFamily="34" charset="0"/>
              </a:rPr>
              <a:t>A focus on pharmacist-led advocacy</a:t>
            </a:r>
            <a:endParaRPr lang="en-GB" sz="2800" dirty="0">
              <a:solidFill>
                <a:schemeClr val="tx2"/>
              </a:solidFill>
            </a:endParaRPr>
          </a:p>
        </p:txBody>
      </p:sp>
      <p:sp>
        <p:nvSpPr>
          <p:cNvPr id="3" name="Subtitle 2">
            <a:extLst>
              <a:ext uri="{FF2B5EF4-FFF2-40B4-BE49-F238E27FC236}">
                <a16:creationId xmlns:a16="http://schemas.microsoft.com/office/drawing/2014/main" id="{5DE334CD-391D-71FD-10EE-2877FC48BF2D}"/>
              </a:ext>
            </a:extLst>
          </p:cNvPr>
          <p:cNvSpPr>
            <a:spLocks noGrp="1"/>
          </p:cNvSpPr>
          <p:nvPr>
            <p:ph type="subTitle" idx="1"/>
          </p:nvPr>
        </p:nvSpPr>
        <p:spPr/>
        <p:txBody>
          <a:bodyPr/>
          <a:lstStyle/>
          <a:p>
            <a:r>
              <a:rPr lang="en-GB" dirty="0"/>
              <a:t>Gonçalo Sousa Pinto</a:t>
            </a:r>
          </a:p>
        </p:txBody>
      </p:sp>
      <p:sp>
        <p:nvSpPr>
          <p:cNvPr id="4" name="Text Placeholder 3">
            <a:extLst>
              <a:ext uri="{FF2B5EF4-FFF2-40B4-BE49-F238E27FC236}">
                <a16:creationId xmlns:a16="http://schemas.microsoft.com/office/drawing/2014/main" id="{51711ACD-438F-656B-A2B7-7F1FCC3C66AF}"/>
              </a:ext>
            </a:extLst>
          </p:cNvPr>
          <p:cNvSpPr>
            <a:spLocks noGrp="1"/>
          </p:cNvSpPr>
          <p:nvPr>
            <p:ph type="body" idx="10"/>
          </p:nvPr>
        </p:nvSpPr>
        <p:spPr/>
        <p:txBody>
          <a:bodyPr/>
          <a:lstStyle/>
          <a:p>
            <a:r>
              <a:rPr lang="en-GB" dirty="0"/>
              <a:t>Lead for Practice Development and Transformation </a:t>
            </a:r>
          </a:p>
          <a:p>
            <a:r>
              <a:rPr lang="en-GB" dirty="0"/>
              <a:t>International Pharmaceutical Federation (FIP)</a:t>
            </a:r>
          </a:p>
        </p:txBody>
      </p:sp>
    </p:spTree>
    <p:extLst>
      <p:ext uri="{BB962C8B-B14F-4D97-AF65-F5344CB8AC3E}">
        <p14:creationId xmlns:p14="http://schemas.microsoft.com/office/powerpoint/2010/main" val="44797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4D4ACE-98B9-40E7-A2A2-CBD060265D33}"/>
              </a:ext>
            </a:extLst>
          </p:cNvPr>
          <p:cNvSpPr/>
          <p:nvPr/>
        </p:nvSpPr>
        <p:spPr>
          <a:xfrm>
            <a:off x="0" y="0"/>
            <a:ext cx="10774811" cy="551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AutoShape 6">
            <a:extLst>
              <a:ext uri="{FF2B5EF4-FFF2-40B4-BE49-F238E27FC236}">
                <a16:creationId xmlns:a16="http://schemas.microsoft.com/office/drawing/2014/main" id="{1DBA27D8-3E14-4F03-B830-AEF44A0F3FE8}"/>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533"/>
          </a:p>
        </p:txBody>
      </p:sp>
      <p:pic>
        <p:nvPicPr>
          <p:cNvPr id="8" name="Picture 7" descr="A close up of a keyboard&#10;&#10;Description automatically generated">
            <a:extLst>
              <a:ext uri="{FF2B5EF4-FFF2-40B4-BE49-F238E27FC236}">
                <a16:creationId xmlns:a16="http://schemas.microsoft.com/office/drawing/2014/main" id="{1017B1AC-EC8C-4D5F-A71A-372D963D6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35" y="127356"/>
            <a:ext cx="7732644" cy="5262689"/>
          </a:xfrm>
          <a:prstGeom prst="rect">
            <a:avLst/>
          </a:prstGeom>
        </p:spPr>
      </p:pic>
      <p:sp>
        <p:nvSpPr>
          <p:cNvPr id="9" name="TextBox 8">
            <a:extLst>
              <a:ext uri="{FF2B5EF4-FFF2-40B4-BE49-F238E27FC236}">
                <a16:creationId xmlns:a16="http://schemas.microsoft.com/office/drawing/2014/main" id="{3F63B416-A534-466F-ACD7-DF91B6F1FA62}"/>
              </a:ext>
            </a:extLst>
          </p:cNvPr>
          <p:cNvSpPr txBox="1"/>
          <p:nvPr/>
        </p:nvSpPr>
        <p:spPr>
          <a:xfrm>
            <a:off x="8222724" y="3911649"/>
            <a:ext cx="3730232" cy="1733488"/>
          </a:xfrm>
          <a:prstGeom prst="rect">
            <a:avLst/>
          </a:prstGeom>
          <a:noFill/>
        </p:spPr>
        <p:txBody>
          <a:bodyPr wrap="square" rtlCol="0">
            <a:spAutoFit/>
          </a:bodyPr>
          <a:lstStyle/>
          <a:p>
            <a:r>
              <a:rPr lang="sv-SE" sz="2133" b="1" dirty="0">
                <a:latin typeface="Calibri" panose="020F0502020204030204" pitchFamily="34" charset="0"/>
                <a:cs typeface="Calibri" panose="020F0502020204030204" pitchFamily="34" charset="0"/>
              </a:rPr>
              <a:t>Pharmacy-based vaccination and vaccine-related services are linked to 14 of the 21 FIP Development Goals, with a central role in 8 of them</a:t>
            </a:r>
          </a:p>
        </p:txBody>
      </p:sp>
      <p:sp>
        <p:nvSpPr>
          <p:cNvPr id="3" name="Rectangle 2">
            <a:extLst>
              <a:ext uri="{FF2B5EF4-FFF2-40B4-BE49-F238E27FC236}">
                <a16:creationId xmlns:a16="http://schemas.microsoft.com/office/drawing/2014/main" id="{5542DD5B-104B-4EF8-8682-8D75B1F20EE2}"/>
              </a:ext>
            </a:extLst>
          </p:cNvPr>
          <p:cNvSpPr/>
          <p:nvPr/>
        </p:nvSpPr>
        <p:spPr>
          <a:xfrm>
            <a:off x="124734" y="127354"/>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3" name="Rectangle 12">
            <a:extLst>
              <a:ext uri="{FF2B5EF4-FFF2-40B4-BE49-F238E27FC236}">
                <a16:creationId xmlns:a16="http://schemas.microsoft.com/office/drawing/2014/main" id="{69507B1D-22EC-4E10-BB2D-14D5BFF72313}"/>
              </a:ext>
            </a:extLst>
          </p:cNvPr>
          <p:cNvSpPr/>
          <p:nvPr/>
        </p:nvSpPr>
        <p:spPr>
          <a:xfrm>
            <a:off x="2698602" y="127354"/>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6" name="Rectangle 15">
            <a:extLst>
              <a:ext uri="{FF2B5EF4-FFF2-40B4-BE49-F238E27FC236}">
                <a16:creationId xmlns:a16="http://schemas.microsoft.com/office/drawing/2014/main" id="{4F78E951-C134-479C-BC0B-199F5E7B6E83}"/>
              </a:ext>
            </a:extLst>
          </p:cNvPr>
          <p:cNvSpPr/>
          <p:nvPr/>
        </p:nvSpPr>
        <p:spPr>
          <a:xfrm>
            <a:off x="6564923" y="127354"/>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Rectangle 19">
            <a:extLst>
              <a:ext uri="{FF2B5EF4-FFF2-40B4-BE49-F238E27FC236}">
                <a16:creationId xmlns:a16="http://schemas.microsoft.com/office/drawing/2014/main" id="{DCEBF688-3433-427A-8F3B-B920BAFD1489}"/>
              </a:ext>
            </a:extLst>
          </p:cNvPr>
          <p:cNvSpPr/>
          <p:nvPr/>
        </p:nvSpPr>
        <p:spPr>
          <a:xfrm>
            <a:off x="3985534" y="95474"/>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Rectangle 20">
            <a:extLst>
              <a:ext uri="{FF2B5EF4-FFF2-40B4-BE49-F238E27FC236}">
                <a16:creationId xmlns:a16="http://schemas.microsoft.com/office/drawing/2014/main" id="{A79E4FB3-D2EE-4869-8ADF-E1FB81A5DE28}"/>
              </a:ext>
            </a:extLst>
          </p:cNvPr>
          <p:cNvSpPr/>
          <p:nvPr/>
        </p:nvSpPr>
        <p:spPr>
          <a:xfrm>
            <a:off x="5277989" y="124798"/>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Rectangle 23">
            <a:extLst>
              <a:ext uri="{FF2B5EF4-FFF2-40B4-BE49-F238E27FC236}">
                <a16:creationId xmlns:a16="http://schemas.microsoft.com/office/drawing/2014/main" id="{004A4CA3-89EC-439D-94F8-120E6B693A33}"/>
              </a:ext>
            </a:extLst>
          </p:cNvPr>
          <p:cNvSpPr/>
          <p:nvPr/>
        </p:nvSpPr>
        <p:spPr>
          <a:xfrm>
            <a:off x="1385306" y="1464292"/>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6" name="Rectangle 25">
            <a:extLst>
              <a:ext uri="{FF2B5EF4-FFF2-40B4-BE49-F238E27FC236}">
                <a16:creationId xmlns:a16="http://schemas.microsoft.com/office/drawing/2014/main" id="{1BE0B1FC-F06B-4FAC-86DF-657A85678318}"/>
              </a:ext>
            </a:extLst>
          </p:cNvPr>
          <p:cNvSpPr/>
          <p:nvPr/>
        </p:nvSpPr>
        <p:spPr>
          <a:xfrm>
            <a:off x="6535802" y="1403088"/>
            <a:ext cx="1292455" cy="1340601"/>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36019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3" grpId="0" animBg="1"/>
      <p:bldP spid="16" grpId="0" animBg="1"/>
      <p:bldP spid="20" grpId="0" animBg="1"/>
      <p:bldP spid="21"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641" y="619248"/>
            <a:ext cx="10656000" cy="432000"/>
          </a:xfrm>
        </p:spPr>
        <p:txBody>
          <a:bodyPr/>
          <a:lstStyle/>
          <a:p>
            <a:r>
              <a:rPr lang="en-GB" b="1" dirty="0">
                <a:solidFill>
                  <a:schemeClr val="tx2"/>
                </a:solidFill>
                <a:latin typeface="Calibri" panose="020F0502020204030204" pitchFamily="34" charset="0"/>
                <a:cs typeface="Calibri" panose="020F0502020204030204" pitchFamily="34" charset="0"/>
              </a:rPr>
              <a:t>Vaccination work core to FIP’s disease prevention programme </a:t>
            </a:r>
          </a:p>
        </p:txBody>
      </p:sp>
      <p:pic>
        <p:nvPicPr>
          <p:cNvPr id="1026" name="Picture 2" descr="Graphical user interface, website&#10;&#10;Description automatically generated">
            <a:extLst>
              <a:ext uri="{FF2B5EF4-FFF2-40B4-BE49-F238E27FC236}">
                <a16:creationId xmlns:a16="http://schemas.microsoft.com/office/drawing/2014/main" id="{3D443FC3-D9CD-A109-55A5-F357D8B3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 r="999" b="10491"/>
          <a:stretch/>
        </p:blipFill>
        <p:spPr bwMode="auto">
          <a:xfrm>
            <a:off x="1044194" y="1476414"/>
            <a:ext cx="8615177" cy="2875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96A629-7497-CB0F-094F-F6594FC95B16}"/>
              </a:ext>
            </a:extLst>
          </p:cNvPr>
          <p:cNvPicPr>
            <a:picLocks noChangeAspect="1" noChangeArrowheads="1"/>
          </p:cNvPicPr>
          <p:nvPr/>
        </p:nvPicPr>
        <p:blipFill rotWithShape="1">
          <a:blip r:embed="rId4">
            <a:clrChange>
              <a:clrFrom>
                <a:srgbClr val="F3F3F3"/>
              </a:clrFrom>
              <a:clrTo>
                <a:srgbClr val="F3F3F3">
                  <a:alpha val="0"/>
                </a:srgbClr>
              </a:clrTo>
            </a:clrChange>
            <a:extLst>
              <a:ext uri="{28A0092B-C50C-407E-A947-70E740481C1C}">
                <a14:useLocalDpi xmlns:a14="http://schemas.microsoft.com/office/drawing/2010/main" val="0"/>
              </a:ext>
            </a:extLst>
          </a:blip>
          <a:srcRect l="3889" t="29416" r="2756" b="28762"/>
          <a:stretch/>
        </p:blipFill>
        <p:spPr bwMode="auto">
          <a:xfrm>
            <a:off x="1044194" y="4352048"/>
            <a:ext cx="10655157" cy="15514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AD75B8-5A5E-0876-0818-16ADA5119790}"/>
              </a:ext>
            </a:extLst>
          </p:cNvPr>
          <p:cNvSpPr txBox="1"/>
          <p:nvPr/>
        </p:nvSpPr>
        <p:spPr>
          <a:xfrm>
            <a:off x="5232399" y="6077555"/>
            <a:ext cx="2844800" cy="502766"/>
          </a:xfrm>
          <a:prstGeom prst="rect">
            <a:avLst/>
          </a:prstGeom>
          <a:noFill/>
        </p:spPr>
        <p:txBody>
          <a:bodyPr wrap="square" rtlCol="0">
            <a:spAutoFit/>
          </a:bodyPr>
          <a:lstStyle/>
          <a:p>
            <a:r>
              <a:rPr lang="en-GB" sz="2667" i="1" dirty="0">
                <a:solidFill>
                  <a:schemeClr val="tx2"/>
                </a:solidFill>
                <a:latin typeface="Calibri" panose="020F0502020204030204" pitchFamily="34" charset="0"/>
                <a:cs typeface="Calibri" panose="020F0502020204030204" pitchFamily="34" charset="0"/>
              </a:rPr>
              <a:t>prevention.fip.org</a:t>
            </a:r>
          </a:p>
        </p:txBody>
      </p:sp>
      <p:sp>
        <p:nvSpPr>
          <p:cNvPr id="5" name="Text Placeholder 4"/>
          <p:cNvSpPr>
            <a:spLocks noGrp="1"/>
          </p:cNvSpPr>
          <p:nvPr>
            <p:ph idx="1"/>
          </p:nvPr>
        </p:nvSpPr>
        <p:spPr>
          <a:xfrm>
            <a:off x="5232399" y="4007097"/>
            <a:ext cx="6502623" cy="432000"/>
          </a:xfrm>
        </p:spPr>
        <p:txBody>
          <a:bodyPr/>
          <a:lstStyle/>
          <a:p>
            <a:pPr marL="0" indent="0">
              <a:buNone/>
            </a:pPr>
            <a:r>
              <a:rPr lang="en-GB" dirty="0">
                <a:latin typeface="Calibri" panose="020F0502020204030204" pitchFamily="34" charset="0"/>
                <a:cs typeface="Calibri" panose="020F0502020204030204" pitchFamily="34" charset="0"/>
              </a:rPr>
              <a:t>Towards healthier lives and sustainable healthcare</a:t>
            </a:r>
          </a:p>
        </p:txBody>
      </p:sp>
    </p:spTree>
    <p:extLst>
      <p:ext uri="{BB962C8B-B14F-4D97-AF65-F5344CB8AC3E}">
        <p14:creationId xmlns:p14="http://schemas.microsoft.com/office/powerpoint/2010/main" val="397558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C91B-ED05-9485-3792-908243B60EF3}"/>
              </a:ext>
            </a:extLst>
          </p:cNvPr>
          <p:cNvSpPr>
            <a:spLocks noGrp="1"/>
          </p:cNvSpPr>
          <p:nvPr>
            <p:ph type="title"/>
          </p:nvPr>
        </p:nvSpPr>
        <p:spPr/>
        <p:txBody>
          <a:bodyPr/>
          <a:lstStyle/>
          <a:p>
            <a:endParaRPr lang="en-GB" dirty="0"/>
          </a:p>
        </p:txBody>
      </p:sp>
      <p:pic>
        <p:nvPicPr>
          <p:cNvPr id="6" name="Content Placeholder 5" descr="A purple square sign with white text&#10;&#10;Description automatically generated">
            <a:extLst>
              <a:ext uri="{FF2B5EF4-FFF2-40B4-BE49-F238E27FC236}">
                <a16:creationId xmlns:a16="http://schemas.microsoft.com/office/drawing/2014/main" id="{E7E0AD64-4F6D-C762-FDE8-97512204379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03057" y="2027583"/>
            <a:ext cx="3988903" cy="3988903"/>
          </a:xfrm>
        </p:spPr>
      </p:pic>
      <p:sp>
        <p:nvSpPr>
          <p:cNvPr id="4" name="Subtitle 3">
            <a:extLst>
              <a:ext uri="{FF2B5EF4-FFF2-40B4-BE49-F238E27FC236}">
                <a16:creationId xmlns:a16="http://schemas.microsoft.com/office/drawing/2014/main" id="{F02EAF26-13F2-2550-32FB-6911BFD4070A}"/>
              </a:ext>
            </a:extLst>
          </p:cNvPr>
          <p:cNvSpPr>
            <a:spLocks noGrp="1"/>
          </p:cNvSpPr>
          <p:nvPr>
            <p:ph type="subTitle" idx="13"/>
          </p:nvPr>
        </p:nvSpPr>
        <p:spPr/>
        <p:txBody>
          <a:bodyPr/>
          <a:lstStyle/>
          <a:p>
            <a:endParaRPr lang="en-GB"/>
          </a:p>
        </p:txBody>
      </p:sp>
      <p:pic>
        <p:nvPicPr>
          <p:cNvPr id="8" name="Picture 7" descr="A purple sign with white text&#10;&#10;Description automatically generated">
            <a:extLst>
              <a:ext uri="{FF2B5EF4-FFF2-40B4-BE49-F238E27FC236}">
                <a16:creationId xmlns:a16="http://schemas.microsoft.com/office/drawing/2014/main" id="{5F04577C-E606-D1CA-C5B6-29B906E0C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721" y="1584000"/>
            <a:ext cx="2160000" cy="2160000"/>
          </a:xfrm>
          <a:prstGeom prst="rect">
            <a:avLst/>
          </a:prstGeom>
        </p:spPr>
      </p:pic>
      <p:pic>
        <p:nvPicPr>
          <p:cNvPr id="10" name="Picture 9" descr="A purple square sign with white text&#10;&#10;Description automatically generated">
            <a:extLst>
              <a:ext uri="{FF2B5EF4-FFF2-40B4-BE49-F238E27FC236}">
                <a16:creationId xmlns:a16="http://schemas.microsoft.com/office/drawing/2014/main" id="{4E194EE0-03D0-7FE9-672B-B580AA479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705" y="3747454"/>
            <a:ext cx="2160000" cy="2160000"/>
          </a:xfrm>
          <a:prstGeom prst="rect">
            <a:avLst/>
          </a:prstGeom>
        </p:spPr>
      </p:pic>
      <p:pic>
        <p:nvPicPr>
          <p:cNvPr id="12" name="Picture 11" descr="A sign with white text and black text&#10;&#10;Description automatically generated">
            <a:extLst>
              <a:ext uri="{FF2B5EF4-FFF2-40B4-BE49-F238E27FC236}">
                <a16:creationId xmlns:a16="http://schemas.microsoft.com/office/drawing/2014/main" id="{92A63147-DC0A-2F86-112D-79B341222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721" y="3744000"/>
            <a:ext cx="2160000" cy="2160000"/>
          </a:xfrm>
          <a:prstGeom prst="rect">
            <a:avLst/>
          </a:prstGeom>
        </p:spPr>
      </p:pic>
      <p:pic>
        <p:nvPicPr>
          <p:cNvPr id="14" name="Picture 13" descr="A sign with white text and a black background&#10;&#10;Description automatically generated">
            <a:extLst>
              <a:ext uri="{FF2B5EF4-FFF2-40B4-BE49-F238E27FC236}">
                <a16:creationId xmlns:a16="http://schemas.microsoft.com/office/drawing/2014/main" id="{F341E67E-9F4B-7EDE-1424-DE7ECBDE5E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6889" y="3744000"/>
            <a:ext cx="2160000" cy="2160000"/>
          </a:xfrm>
          <a:prstGeom prst="rect">
            <a:avLst/>
          </a:prstGeom>
        </p:spPr>
      </p:pic>
      <p:pic>
        <p:nvPicPr>
          <p:cNvPr id="16" name="Picture 15" descr="A green sign with white text&#10;&#10;Description automatically generated">
            <a:extLst>
              <a:ext uri="{FF2B5EF4-FFF2-40B4-BE49-F238E27FC236}">
                <a16:creationId xmlns:a16="http://schemas.microsoft.com/office/drawing/2014/main" id="{362CD6B1-F49A-668B-CD47-6165F5D9F2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705" y="1584000"/>
            <a:ext cx="2160000" cy="2160000"/>
          </a:xfrm>
          <a:prstGeom prst="rect">
            <a:avLst/>
          </a:prstGeom>
        </p:spPr>
      </p:pic>
      <p:pic>
        <p:nvPicPr>
          <p:cNvPr id="18" name="Picture 17" descr="A purple sign with white text&#10;&#10;Description automatically generated">
            <a:extLst>
              <a:ext uri="{FF2B5EF4-FFF2-40B4-BE49-F238E27FC236}">
                <a16:creationId xmlns:a16="http://schemas.microsoft.com/office/drawing/2014/main" id="{83E21486-4816-E0B9-A11A-AE184E56F2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3057" y="1584000"/>
            <a:ext cx="2160000" cy="2160000"/>
          </a:xfrm>
          <a:prstGeom prst="rect">
            <a:avLst/>
          </a:prstGeom>
        </p:spPr>
      </p:pic>
    </p:spTree>
    <p:extLst>
      <p:ext uri="{BB962C8B-B14F-4D97-AF65-F5344CB8AC3E}">
        <p14:creationId xmlns:p14="http://schemas.microsoft.com/office/powerpoint/2010/main" val="102324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FA6D-2FAD-49F5-B422-C810F2046A97}"/>
              </a:ext>
            </a:extLst>
          </p:cNvPr>
          <p:cNvSpPr>
            <a:spLocks noGrp="1"/>
          </p:cNvSpPr>
          <p:nvPr>
            <p:ph type="title"/>
          </p:nvPr>
        </p:nvSpPr>
        <p:spPr>
          <a:xfrm>
            <a:off x="767999" y="793121"/>
            <a:ext cx="10656000" cy="432000"/>
          </a:xfrm>
        </p:spPr>
        <p:txBody>
          <a:bodyPr>
            <a:normAutofit fontScale="90000"/>
          </a:bodyPr>
          <a:lstStyle/>
          <a:p>
            <a:r>
              <a:rPr lang="en-US" sz="3600" dirty="0">
                <a:latin typeface="Calibri" panose="020F0502020204030204" pitchFamily="34" charset="0"/>
                <a:cs typeface="Calibri" panose="020F0502020204030204" pitchFamily="34" charset="0"/>
              </a:rPr>
              <a:t>FIP-</a:t>
            </a:r>
            <a:r>
              <a:rPr lang="en-US" sz="3600" dirty="0" err="1">
                <a:latin typeface="Calibri" panose="020F0502020204030204" pitchFamily="34" charset="0"/>
                <a:cs typeface="Calibri" panose="020F0502020204030204" pitchFamily="34" charset="0"/>
              </a:rPr>
              <a:t>EquityRx</a:t>
            </a:r>
            <a:r>
              <a:rPr lang="en-US" sz="3600" dirty="0">
                <a:latin typeface="Calibri" panose="020F0502020204030204" pitchFamily="34" charset="0"/>
                <a:cs typeface="Calibri" panose="020F0502020204030204" pitchFamily="34" charset="0"/>
              </a:rPr>
              <a:t> &amp; FIP Development Goal 10</a:t>
            </a:r>
            <a:br>
              <a:rPr lang="en-US" sz="3600" dirty="0">
                <a:latin typeface="Calibri" panose="020F0502020204030204" pitchFamily="34" charset="0"/>
                <a:cs typeface="Calibri" panose="020F0502020204030204" pitchFamily="34" charset="0"/>
              </a:rPr>
            </a:br>
            <a:r>
              <a:rPr lang="en-US" sz="3600" b="1" i="1" dirty="0">
                <a:solidFill>
                  <a:schemeClr val="tx2"/>
                </a:solidFill>
                <a:latin typeface="Calibri" panose="020F0502020204030204" pitchFamily="34" charset="0"/>
                <a:cs typeface="Calibri" panose="020F0502020204030204" pitchFamily="34" charset="0"/>
              </a:rPr>
              <a:t>Leaving no one behind</a:t>
            </a:r>
            <a:br>
              <a:rPr lang="en-US" sz="3600" b="1" i="1" dirty="0">
                <a:solidFill>
                  <a:schemeClr val="tx2"/>
                </a:solidFill>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0A1EF79-64D8-4458-85B1-3F453875C3FE}"/>
              </a:ext>
            </a:extLst>
          </p:cNvPr>
          <p:cNvPicPr/>
          <p:nvPr/>
        </p:nvPicPr>
        <p:blipFill rotWithShape="1">
          <a:blip r:embed="rId3"/>
          <a:srcRect t="7179" b="6923"/>
          <a:stretch/>
        </p:blipFill>
        <p:spPr>
          <a:xfrm>
            <a:off x="1155291" y="1736035"/>
            <a:ext cx="9881417" cy="3874305"/>
          </a:xfrm>
          <a:prstGeom prst="rect">
            <a:avLst/>
          </a:prstGeom>
        </p:spPr>
      </p:pic>
    </p:spTree>
    <p:extLst>
      <p:ext uri="{BB962C8B-B14F-4D97-AF65-F5344CB8AC3E}">
        <p14:creationId xmlns:p14="http://schemas.microsoft.com/office/powerpoint/2010/main" val="244651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641" y="287997"/>
            <a:ext cx="10656000" cy="432000"/>
          </a:xfrm>
        </p:spPr>
        <p:txBody>
          <a:bodyPr anchor="ctr">
            <a:normAutofit/>
          </a:bodyPr>
          <a:lstStyle/>
          <a:p>
            <a:r>
              <a:rPr lang="en-GB" sz="2700" dirty="0">
                <a:latin typeface="Calibri" panose="020F0502020204030204" pitchFamily="34" charset="0"/>
                <a:cs typeface="Calibri" panose="020F0502020204030204" pitchFamily="34" charset="0"/>
              </a:rPr>
              <a:t>Timeline of FIP’s vaccination work 2011-2019 </a:t>
            </a:r>
          </a:p>
        </p:txBody>
      </p:sp>
      <p:sp>
        <p:nvSpPr>
          <p:cNvPr id="2059" name="Subtitle 5">
            <a:extLst>
              <a:ext uri="{FF2B5EF4-FFF2-40B4-BE49-F238E27FC236}">
                <a16:creationId xmlns:a16="http://schemas.microsoft.com/office/drawing/2014/main" id="{C7B68306-406A-7012-3A32-2B1557E6F294}"/>
              </a:ext>
            </a:extLst>
          </p:cNvPr>
          <p:cNvSpPr>
            <a:spLocks noGrp="1"/>
          </p:cNvSpPr>
          <p:nvPr>
            <p:ph type="subTitle" idx="14"/>
          </p:nvPr>
        </p:nvSpPr>
        <p:spPr>
          <a:xfrm>
            <a:off x="771652" y="763951"/>
            <a:ext cx="10656000" cy="432000"/>
          </a:xfrm>
        </p:spPr>
        <p:txBody>
          <a:bodyPr/>
          <a:lstStyle/>
          <a:p>
            <a:r>
              <a:rPr lang="en-GB" dirty="0">
                <a:latin typeface="Calibri" panose="020F0502020204030204" pitchFamily="34" charset="0"/>
                <a:cs typeface="Calibri" panose="020F0502020204030204" pitchFamily="34" charset="0"/>
              </a:rPr>
              <a:t>The beginning of the journey </a:t>
            </a:r>
          </a:p>
        </p:txBody>
      </p:sp>
      <p:pic>
        <p:nvPicPr>
          <p:cNvPr id="3" name="Picture 2" descr="A picture containing text, human face, screenshot, website&#10;&#10;Description automatically generated">
            <a:extLst>
              <a:ext uri="{FF2B5EF4-FFF2-40B4-BE49-F238E27FC236}">
                <a16:creationId xmlns:a16="http://schemas.microsoft.com/office/drawing/2014/main" id="{2BDCC2ED-A336-58D5-C921-D691ED55246E}"/>
              </a:ext>
            </a:extLst>
          </p:cNvPr>
          <p:cNvPicPr>
            <a:picLocks noChangeAspect="1"/>
          </p:cNvPicPr>
          <p:nvPr/>
        </p:nvPicPr>
        <p:blipFill rotWithShape="1">
          <a:blip r:embed="rId3">
            <a:extLst>
              <a:ext uri="{28A0092B-C50C-407E-A947-70E740481C1C}">
                <a14:useLocalDpi xmlns:a14="http://schemas.microsoft.com/office/drawing/2010/main" val="0"/>
              </a:ext>
            </a:extLst>
          </a:blip>
          <a:srcRect l="5377" t="16100" b="2231"/>
          <a:stretch/>
        </p:blipFill>
        <p:spPr bwMode="auto">
          <a:xfrm>
            <a:off x="1552096" y="1418095"/>
            <a:ext cx="9087807" cy="44112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057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640" y="581853"/>
            <a:ext cx="10656000" cy="432000"/>
          </a:xfrm>
        </p:spPr>
        <p:txBody>
          <a:bodyPr anchor="ctr">
            <a:normAutofit/>
          </a:bodyPr>
          <a:lstStyle/>
          <a:p>
            <a:r>
              <a:rPr lang="en-GB" sz="2700" dirty="0">
                <a:latin typeface="Calibri" panose="020F0502020204030204" pitchFamily="34" charset="0"/>
                <a:cs typeface="Calibri" panose="020F0502020204030204" pitchFamily="34" charset="0"/>
              </a:rPr>
              <a:t>Timeline of FIP’s vaccination work 2020</a:t>
            </a:r>
          </a:p>
        </p:txBody>
      </p:sp>
      <p:pic>
        <p:nvPicPr>
          <p:cNvPr id="7" name="Picture 6">
            <a:extLst>
              <a:ext uri="{FF2B5EF4-FFF2-40B4-BE49-F238E27FC236}">
                <a16:creationId xmlns:a16="http://schemas.microsoft.com/office/drawing/2014/main" id="{26A0825B-1BCB-F412-3334-26E85E2CA640}"/>
              </a:ext>
            </a:extLst>
          </p:cNvPr>
          <p:cNvPicPr>
            <a:picLocks noChangeAspect="1"/>
          </p:cNvPicPr>
          <p:nvPr/>
        </p:nvPicPr>
        <p:blipFill rotWithShape="1">
          <a:blip r:embed="rId3">
            <a:extLst>
              <a:ext uri="{28A0092B-C50C-407E-A947-70E740481C1C}">
                <a14:useLocalDpi xmlns:a14="http://schemas.microsoft.com/office/drawing/2010/main" val="0"/>
              </a:ext>
            </a:extLst>
          </a:blip>
          <a:srcRect l="1" r="377" b="13962"/>
          <a:stretch/>
        </p:blipFill>
        <p:spPr bwMode="auto">
          <a:xfrm>
            <a:off x="1556944" y="1434147"/>
            <a:ext cx="9077393" cy="44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370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2B09-332E-EEDE-EE05-201CD10A92C7}"/>
              </a:ext>
            </a:extLst>
          </p:cNvPr>
          <p:cNvSpPr>
            <a:spLocks noGrp="1"/>
          </p:cNvSpPr>
          <p:nvPr>
            <p:ph type="title"/>
          </p:nvPr>
        </p:nvSpPr>
        <p:spPr>
          <a:xfrm>
            <a:off x="767640" y="598045"/>
            <a:ext cx="10656000" cy="432000"/>
          </a:xfrm>
        </p:spPr>
        <p:txBody>
          <a:bodyPr/>
          <a:lstStyle/>
          <a:p>
            <a:r>
              <a:rPr lang="en-GB" sz="3200" dirty="0">
                <a:latin typeface="Calibri" panose="020F0502020204030204" pitchFamily="34" charset="0"/>
                <a:cs typeface="Calibri" panose="020F0502020204030204" pitchFamily="34" charset="0"/>
              </a:rPr>
              <a:t>Timeline of FIP’s vaccination work 2021</a:t>
            </a:r>
            <a:endParaRPr lang="en-GB"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4BA0667-FC5D-B5B3-0FDD-ABDF1A8F2F1D}"/>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1717" r="4275" b="15646"/>
          <a:stretch/>
        </p:blipFill>
        <p:spPr bwMode="auto">
          <a:xfrm>
            <a:off x="1639980" y="1417955"/>
            <a:ext cx="8911321" cy="44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314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2B09-332E-EEDE-EE05-201CD10A92C7}"/>
              </a:ext>
            </a:extLst>
          </p:cNvPr>
          <p:cNvSpPr>
            <a:spLocks noGrp="1"/>
          </p:cNvSpPr>
          <p:nvPr>
            <p:ph type="title"/>
          </p:nvPr>
        </p:nvSpPr>
        <p:spPr>
          <a:xfrm>
            <a:off x="767641" y="542801"/>
            <a:ext cx="10656000" cy="432000"/>
          </a:xfrm>
        </p:spPr>
        <p:txBody>
          <a:bodyPr/>
          <a:lstStyle/>
          <a:p>
            <a:r>
              <a:rPr lang="en-GB" sz="3200" dirty="0">
                <a:latin typeface="Calibri" panose="020F0502020204030204" pitchFamily="34" charset="0"/>
                <a:cs typeface="Calibri" panose="020F0502020204030204" pitchFamily="34" charset="0"/>
              </a:rPr>
              <a:t>Timeline of FIP’s vaccination work 2022</a:t>
            </a:r>
            <a:endParaRPr lang="en-GB" dirty="0">
              <a:latin typeface="Calibri" panose="020F0502020204030204" pitchFamily="34" charset="0"/>
              <a:cs typeface="Calibri" panose="020F0502020204030204" pitchFamily="34" charset="0"/>
            </a:endParaRPr>
          </a:p>
        </p:txBody>
      </p:sp>
      <p:pic>
        <p:nvPicPr>
          <p:cNvPr id="3" name="Picture 2" descr="A close-up of a brochure&#10;&#10;Description automatically generated with low confidence">
            <a:extLst>
              <a:ext uri="{FF2B5EF4-FFF2-40B4-BE49-F238E27FC236}">
                <a16:creationId xmlns:a16="http://schemas.microsoft.com/office/drawing/2014/main" id="{436CA36D-4F37-C407-2C85-B9D915E26156}"/>
              </a:ext>
            </a:extLst>
          </p:cNvPr>
          <p:cNvPicPr>
            <a:picLocks noChangeAspect="1"/>
          </p:cNvPicPr>
          <p:nvPr/>
        </p:nvPicPr>
        <p:blipFill rotWithShape="1">
          <a:blip r:embed="rId3">
            <a:extLst>
              <a:ext uri="{28A0092B-C50C-407E-A947-70E740481C1C}">
                <a14:useLocalDpi xmlns:a14="http://schemas.microsoft.com/office/drawing/2010/main" val="0"/>
              </a:ext>
            </a:extLst>
          </a:blip>
          <a:srcRect t="9217" r="5048" b="13322"/>
          <a:stretch/>
        </p:blipFill>
        <p:spPr bwMode="auto">
          <a:xfrm>
            <a:off x="1290035" y="1473199"/>
            <a:ext cx="9611212" cy="44100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4F0C6753-4A3D-97AC-F47A-0DF23F9B6807}"/>
              </a:ext>
            </a:extLst>
          </p:cNvPr>
          <p:cNvPicPr>
            <a:picLocks noChangeAspect="1"/>
          </p:cNvPicPr>
          <p:nvPr/>
        </p:nvPicPr>
        <p:blipFill>
          <a:blip r:embed="rId4"/>
          <a:stretch>
            <a:fillRect/>
          </a:stretch>
        </p:blipFill>
        <p:spPr>
          <a:xfrm>
            <a:off x="4813793" y="1473199"/>
            <a:ext cx="1288263" cy="1855217"/>
          </a:xfrm>
          <a:prstGeom prst="rect">
            <a:avLst/>
          </a:prstGeom>
        </p:spPr>
      </p:pic>
    </p:spTree>
    <p:extLst>
      <p:ext uri="{BB962C8B-B14F-4D97-AF65-F5344CB8AC3E}">
        <p14:creationId xmlns:p14="http://schemas.microsoft.com/office/powerpoint/2010/main" val="133587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2A9320-84C9-830B-D419-8F180B90A82F}"/>
              </a:ext>
            </a:extLst>
          </p:cNvPr>
          <p:cNvPicPr>
            <a:picLocks noChangeAspect="1"/>
          </p:cNvPicPr>
          <p:nvPr/>
        </p:nvPicPr>
        <p:blipFill>
          <a:blip r:embed="rId3"/>
          <a:stretch>
            <a:fillRect/>
          </a:stretch>
        </p:blipFill>
        <p:spPr>
          <a:xfrm>
            <a:off x="646690" y="1809750"/>
            <a:ext cx="2672962" cy="3837531"/>
          </a:xfrm>
          <a:prstGeom prst="rect">
            <a:avLst/>
          </a:prstGeom>
          <a:effectLst>
            <a:outerShdw blurRad="63500" sx="102000" sy="102000" algn="ctr" rotWithShape="0">
              <a:prstClr val="black">
                <a:alpha val="40000"/>
              </a:prstClr>
            </a:outerShdw>
          </a:effectLst>
        </p:spPr>
      </p:pic>
      <p:sp>
        <p:nvSpPr>
          <p:cNvPr id="11" name="Title 2">
            <a:extLst>
              <a:ext uri="{FF2B5EF4-FFF2-40B4-BE49-F238E27FC236}">
                <a16:creationId xmlns:a16="http://schemas.microsoft.com/office/drawing/2014/main" id="{918E0996-01F2-5177-D691-5C7618D48B4E}"/>
              </a:ext>
            </a:extLst>
          </p:cNvPr>
          <p:cNvSpPr txBox="1">
            <a:spLocks/>
          </p:cNvSpPr>
          <p:nvPr/>
        </p:nvSpPr>
        <p:spPr>
          <a:xfrm>
            <a:off x="521341" y="396881"/>
            <a:ext cx="9735560" cy="5352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2400"/>
              <a:buFont typeface="Arial"/>
              <a:buNone/>
              <a:defRPr sz="24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4E"/>
              </a:buClr>
              <a:buSzPts val="2400"/>
              <a:buFont typeface="Arial"/>
              <a:buNone/>
              <a:tabLst/>
              <a:defRPr/>
            </a:pPr>
            <a:r>
              <a:rPr kumimoji="0" lang="en-GB" sz="2800" b="1"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New FIP Statement of Policy on the Role of Pharmacy in Life-Course Vaccination (Sept 2023)</a:t>
            </a:r>
          </a:p>
        </p:txBody>
      </p:sp>
      <p:graphicFrame>
        <p:nvGraphicFramePr>
          <p:cNvPr id="3" name="Diagram 2">
            <a:extLst>
              <a:ext uri="{FF2B5EF4-FFF2-40B4-BE49-F238E27FC236}">
                <a16:creationId xmlns:a16="http://schemas.microsoft.com/office/drawing/2014/main" id="{5817F34F-B7D9-16E5-722E-A2EA72B3C390}"/>
              </a:ext>
            </a:extLst>
          </p:cNvPr>
          <p:cNvGraphicFramePr/>
          <p:nvPr>
            <p:extLst>
              <p:ext uri="{D42A27DB-BD31-4B8C-83A1-F6EECF244321}">
                <p14:modId xmlns:p14="http://schemas.microsoft.com/office/powerpoint/2010/main" val="1706361342"/>
              </p:ext>
            </p:extLst>
          </p:nvPr>
        </p:nvGraphicFramePr>
        <p:xfrm>
          <a:off x="3709160" y="1457739"/>
          <a:ext cx="7667626" cy="4468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ACCF40B1-8E5D-0E3D-1F75-1CBF1000EA45}"/>
              </a:ext>
            </a:extLst>
          </p:cNvPr>
          <p:cNvSpPr txBox="1"/>
          <p:nvPr/>
        </p:nvSpPr>
        <p:spPr>
          <a:xfrm>
            <a:off x="3709160" y="6184120"/>
            <a:ext cx="7914928" cy="507831"/>
          </a:xfrm>
          <a:prstGeom prst="rect">
            <a:avLst/>
          </a:prstGeom>
          <a:noFill/>
        </p:spPr>
        <p:txBody>
          <a:bodyPr wrap="square" rtlCol="0">
            <a:spAutoFit/>
          </a:bodyPr>
          <a:lstStyle/>
          <a:p>
            <a:pPr algn="r"/>
            <a:r>
              <a:rPr lang="en-GB" sz="900" dirty="0">
                <a:latin typeface="Calibri" panose="020F0502020204030204" pitchFamily="34" charset="0"/>
                <a:cs typeface="Calibri" panose="020F0502020204030204" pitchFamily="34" charset="0"/>
              </a:rPr>
              <a:t> International Pharmaceutical Federation. FIP statement of policy on the role of pharmacy in life-course vaccination. The Hague: FIP, 2023. Available at: https://www.fip.org/file/5619#:~:text=IN%20ADDITION%2C%20FIP%20COMMITS%20TO%3A&amp;text=Support%20this%20important%20role%20of,and%20disinformation%20around%20the%20world.</a:t>
            </a:r>
            <a:r>
              <a:rPr lang="en-GB" sz="900" dirty="0">
                <a:latin typeface="Calibri" panose="020F0502020204030204" pitchFamily="34" charset="0"/>
                <a:ea typeface="Calibri" panose="020F0502020204030204" pitchFamily="34" charset="0"/>
                <a:cs typeface="Calibri" panose="020F0502020204030204" pitchFamily="34" charset="0"/>
              </a:rPr>
              <a:t> Accessed: December 2023.</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72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D47D-E7B7-969F-10E2-20EB807DF551}"/>
              </a:ext>
            </a:extLst>
          </p:cNvPr>
          <p:cNvSpPr>
            <a:spLocks noGrp="1"/>
          </p:cNvSpPr>
          <p:nvPr>
            <p:ph type="title"/>
          </p:nvPr>
        </p:nvSpPr>
        <p:spPr>
          <a:xfrm>
            <a:off x="768000" y="699423"/>
            <a:ext cx="10656000" cy="432000"/>
          </a:xfrm>
        </p:spPr>
        <p:txBody>
          <a:bodyPr/>
          <a:lstStyle/>
          <a:p>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7B5A367-7F32-DF52-E4C7-1E3751A22F68}"/>
              </a:ext>
            </a:extLst>
          </p:cNvPr>
          <p:cNvSpPr txBox="1"/>
          <p:nvPr/>
        </p:nvSpPr>
        <p:spPr>
          <a:xfrm>
            <a:off x="7514705" y="6001789"/>
            <a:ext cx="3840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hlinkClick r:id="rId3"/>
              </a:rPr>
              <a:t>https://prevention.fip.org/vaccination</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a:t>
            </a:r>
          </a:p>
        </p:txBody>
      </p:sp>
      <p:pic>
        <p:nvPicPr>
          <p:cNvPr id="7" name="Picture 6">
            <a:extLst>
              <a:ext uri="{FF2B5EF4-FFF2-40B4-BE49-F238E27FC236}">
                <a16:creationId xmlns:a16="http://schemas.microsoft.com/office/drawing/2014/main" id="{DF28E731-B99D-2A00-5916-E571A57FBD62}"/>
              </a:ext>
            </a:extLst>
          </p:cNvPr>
          <p:cNvPicPr>
            <a:picLocks noChangeAspect="1"/>
          </p:cNvPicPr>
          <p:nvPr/>
        </p:nvPicPr>
        <p:blipFill>
          <a:blip r:embed="rId4"/>
          <a:stretch>
            <a:fillRect/>
          </a:stretch>
        </p:blipFill>
        <p:spPr>
          <a:xfrm>
            <a:off x="7914656" y="1420948"/>
            <a:ext cx="3040578" cy="4407443"/>
          </a:xfrm>
          <a:prstGeom prst="rect">
            <a:avLst/>
          </a:prstGeom>
          <a:effectLst>
            <a:outerShdw blurRad="63500" sx="102000" sy="102000" algn="ctr" rotWithShape="0">
              <a:prstClr val="black">
                <a:alpha val="40000"/>
              </a:prstClr>
            </a:outerShdw>
          </a:effectLst>
        </p:spPr>
      </p:pic>
      <p:sp>
        <p:nvSpPr>
          <p:cNvPr id="5" name="Content Placeholder 4">
            <a:extLst>
              <a:ext uri="{FF2B5EF4-FFF2-40B4-BE49-F238E27FC236}">
                <a16:creationId xmlns:a16="http://schemas.microsoft.com/office/drawing/2014/main" id="{E7469117-926E-E7F4-08EC-9A867736CEA0}"/>
              </a:ext>
            </a:extLst>
          </p:cNvPr>
          <p:cNvSpPr>
            <a:spLocks noGrp="1"/>
          </p:cNvSpPr>
          <p:nvPr>
            <p:ph idx="1"/>
          </p:nvPr>
        </p:nvSpPr>
        <p:spPr>
          <a:xfrm>
            <a:off x="768000" y="2011680"/>
            <a:ext cx="6486240" cy="3460320"/>
          </a:xfrm>
        </p:spPr>
        <p:txBody>
          <a:bodyPr/>
          <a:lstStyle/>
          <a:p>
            <a:pPr marL="0" indent="0">
              <a:buNone/>
            </a:pPr>
            <a:r>
              <a:rPr lang="en-GB" dirty="0">
                <a:solidFill>
                  <a:schemeClr val="tx1"/>
                </a:solidFill>
                <a:latin typeface="Calibri" panose="020F0502020204030204" pitchFamily="34" charset="0"/>
                <a:cs typeface="Calibri" panose="020F0502020204030204" pitchFamily="34" charset="0"/>
              </a:rPr>
              <a:t>Regulatory self-assessment and implementation tool for pharmacy-led vaccination services</a:t>
            </a:r>
          </a:p>
        </p:txBody>
      </p:sp>
    </p:spTree>
    <p:extLst>
      <p:ext uri="{BB962C8B-B14F-4D97-AF65-F5344CB8AC3E}">
        <p14:creationId xmlns:p14="http://schemas.microsoft.com/office/powerpoint/2010/main" val="111666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9798BED3-08F0-4E73-9699-162B1AE92E0F}"/>
              </a:ext>
            </a:extLst>
          </p:cNvPr>
          <p:cNvSpPr txBox="1">
            <a:spLocks/>
          </p:cNvSpPr>
          <p:nvPr/>
        </p:nvSpPr>
        <p:spPr>
          <a:xfrm>
            <a:off x="484765" y="704594"/>
            <a:ext cx="10559055" cy="5352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2400"/>
              <a:buFont typeface="Arial"/>
              <a:buNone/>
              <a:defRPr sz="24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4E"/>
              </a:buClr>
              <a:buSzPts val="2400"/>
              <a:buFont typeface="Arial"/>
              <a:buNone/>
              <a:tabLst/>
              <a:defRPr/>
            </a:pPr>
            <a:r>
              <a:rPr kumimoji="0" lang="en-GB" sz="2800" b="1"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International Pharmaceutical Federation (FIP)</a:t>
            </a:r>
          </a:p>
        </p:txBody>
      </p:sp>
      <p:sp>
        <p:nvSpPr>
          <p:cNvPr id="19" name="Rectangle 18">
            <a:extLst>
              <a:ext uri="{FF2B5EF4-FFF2-40B4-BE49-F238E27FC236}">
                <a16:creationId xmlns:a16="http://schemas.microsoft.com/office/drawing/2014/main" id="{9DCB6FE4-11BD-458A-B231-3C638CD3D2FF}"/>
              </a:ext>
            </a:extLst>
          </p:cNvPr>
          <p:cNvSpPr/>
          <p:nvPr/>
        </p:nvSpPr>
        <p:spPr>
          <a:xfrm>
            <a:off x="0" y="1435262"/>
            <a:ext cx="12192000" cy="4421252"/>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36BA99D-18D9-4444-8E7F-01A75E81FB2C}"/>
              </a:ext>
            </a:extLst>
          </p:cNvPr>
          <p:cNvSpPr txBox="1"/>
          <p:nvPr/>
        </p:nvSpPr>
        <p:spPr>
          <a:xfrm>
            <a:off x="751002" y="1752424"/>
            <a:ext cx="6094298" cy="361817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a:t>
            </a: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International Pharmaceutical Federation</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(FIP) is the global body representing pharmacy, pharmaceutical sciences and pharmaceutical education, in official relations with the World Health Organization. </a:t>
            </a:r>
          </a:p>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Through our 156 national organisations</a:t>
            </a:r>
            <a:r>
              <a:rPr lang="en-GB" sz="1600" dirty="0">
                <a:solidFill>
                  <a:prstClr val="black"/>
                </a:solidFill>
                <a:latin typeface="Calibri" panose="020F0502020204030204" pitchFamily="34" charset="0"/>
                <a:cs typeface="Calibri" panose="020F0502020204030204" pitchFamily="34" charset="0"/>
              </a:rPr>
              <a:t> and our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academic institutional members and individual members, we represent over four million </a:t>
            </a: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pharmacists, pharmaceutical scientists</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a:t>
            </a: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pharmaceutical educators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around the world.</a:t>
            </a:r>
            <a:endParaRPr kumimoji="0" lang="en-GB"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We work to support the development of the pharmacy profession, through practice and emerging scientific innovations, and through developing the pharmacy workforce in order to meet the world’s health care needs and expectations. </a:t>
            </a:r>
          </a:p>
        </p:txBody>
      </p:sp>
      <p:pic>
        <p:nvPicPr>
          <p:cNvPr id="10" name="Picture 8" descr="Introduction to FIP «">
            <a:extLst>
              <a:ext uri="{FF2B5EF4-FFF2-40B4-BE49-F238E27FC236}">
                <a16:creationId xmlns:a16="http://schemas.microsoft.com/office/drawing/2014/main" id="{4ABDCB96-F265-4288-9292-162988FE9D4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140319" y="2420874"/>
            <a:ext cx="3300679" cy="201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67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405A-27E6-479C-85CF-351C65C7E4AB}"/>
              </a:ext>
            </a:extLst>
          </p:cNvPr>
          <p:cNvSpPr>
            <a:spLocks noGrp="1"/>
          </p:cNvSpPr>
          <p:nvPr>
            <p:ph type="title"/>
          </p:nvPr>
        </p:nvSpPr>
        <p:spPr>
          <a:xfrm>
            <a:off x="4389120" y="326096"/>
            <a:ext cx="7717536" cy="1159803"/>
          </a:xfrm>
        </p:spPr>
        <p:txBody>
          <a:bodyPr/>
          <a:lstStyle/>
          <a:p>
            <a:r>
              <a:rPr lang="en-GB" b="1" dirty="0">
                <a:latin typeface="Calibri" panose="020F0502020204030204" pitchFamily="34" charset="0"/>
                <a:cs typeface="Calibri" panose="020F0502020204030204" pitchFamily="34" charset="0"/>
              </a:rPr>
              <a:t>Policy enabler toolkit for pharmacists (2023)</a:t>
            </a:r>
          </a:p>
        </p:txBody>
      </p:sp>
      <p:pic>
        <p:nvPicPr>
          <p:cNvPr id="4" name="Picture 3">
            <a:extLst>
              <a:ext uri="{FF2B5EF4-FFF2-40B4-BE49-F238E27FC236}">
                <a16:creationId xmlns:a16="http://schemas.microsoft.com/office/drawing/2014/main" id="{4D31E381-6EED-0B9D-3415-0CD6DC8449AC}"/>
              </a:ext>
            </a:extLst>
          </p:cNvPr>
          <p:cNvPicPr>
            <a:picLocks noChangeAspect="1"/>
          </p:cNvPicPr>
          <p:nvPr/>
        </p:nvPicPr>
        <p:blipFill>
          <a:blip r:embed="rId3"/>
          <a:stretch>
            <a:fillRect/>
          </a:stretch>
        </p:blipFill>
        <p:spPr>
          <a:xfrm>
            <a:off x="498743" y="606513"/>
            <a:ext cx="3712145" cy="5178342"/>
          </a:xfrm>
          <a:prstGeom prst="rect">
            <a:avLst/>
          </a:prstGeom>
          <a:effectLst>
            <a:outerShdw blurRad="63500" sx="102000" sy="102000" algn="ctr" rotWithShape="0">
              <a:prstClr val="black">
                <a:alpha val="40000"/>
              </a:prstClr>
            </a:outerShdw>
          </a:effectLst>
        </p:spPr>
      </p:pic>
      <p:sp>
        <p:nvSpPr>
          <p:cNvPr id="5" name="Content Placeholder 2">
            <a:extLst>
              <a:ext uri="{FF2B5EF4-FFF2-40B4-BE49-F238E27FC236}">
                <a16:creationId xmlns:a16="http://schemas.microsoft.com/office/drawing/2014/main" id="{214ECB38-0C40-48CE-F119-9EDB55944120}"/>
              </a:ext>
            </a:extLst>
          </p:cNvPr>
          <p:cNvSpPr>
            <a:spLocks noGrp="1"/>
          </p:cNvSpPr>
          <p:nvPr>
            <p:ph idx="1"/>
          </p:nvPr>
        </p:nvSpPr>
        <p:spPr>
          <a:xfrm>
            <a:off x="4573581" y="1629000"/>
            <a:ext cx="6815066" cy="3600000"/>
          </a:xfrm>
        </p:spPr>
        <p:txBody>
          <a:bodyPr/>
          <a:lstStyle/>
          <a:p>
            <a:pPr marL="457200" indent="-457200">
              <a:buFont typeface="+mj-lt"/>
              <a:buAutoNum type="arabicPeriod"/>
            </a:pPr>
            <a:r>
              <a:rPr lang="en-GB" dirty="0">
                <a:latin typeface="Calibri" panose="020F0502020204030204" pitchFamily="34" charset="0"/>
                <a:cs typeface="Calibri" panose="020F0502020204030204" pitchFamily="34" charset="0"/>
              </a:rPr>
              <a:t>Introduction – building on FIP’s work to accelerate life course immunisation</a:t>
            </a:r>
          </a:p>
          <a:p>
            <a:pPr marL="457200" indent="-457200">
              <a:buFont typeface="+mj-lt"/>
              <a:buAutoNum type="arabicPeriod"/>
            </a:pPr>
            <a:r>
              <a:rPr lang="en-GB" dirty="0">
                <a:latin typeface="Calibri" panose="020F0502020204030204" pitchFamily="34" charset="0"/>
                <a:cs typeface="Calibri" panose="020F0502020204030204" pitchFamily="34" charset="0"/>
              </a:rPr>
              <a:t>Country models &amp; key policy enablers and barriers around:</a:t>
            </a:r>
            <a:endParaRPr lang="en-GB" b="1" dirty="0">
              <a:latin typeface="Calibri" panose="020F0502020204030204" pitchFamily="34" charset="0"/>
              <a:cs typeface="Calibri" panose="020F0502020204030204" pitchFamily="34" charset="0"/>
            </a:endParaRPr>
          </a:p>
          <a:p>
            <a:pPr marL="457200" indent="-457200">
              <a:buFont typeface="+mj-lt"/>
              <a:buAutoNum type="arabicPeriod"/>
            </a:pPr>
            <a:r>
              <a:rPr lang="en-GB" b="1" dirty="0">
                <a:latin typeface="Calibri" panose="020F0502020204030204" pitchFamily="34" charset="0"/>
                <a:cs typeface="Calibri" panose="020F0502020204030204" pitchFamily="34" charset="0"/>
              </a:rPr>
              <a:t>Vaccine regulations and prescribing</a:t>
            </a:r>
            <a:endParaRPr lang="en-GB" dirty="0">
              <a:latin typeface="Calibri" panose="020F0502020204030204" pitchFamily="34" charset="0"/>
              <a:cs typeface="Calibri" panose="020F0502020204030204" pitchFamily="34" charset="0"/>
            </a:endParaRPr>
          </a:p>
          <a:p>
            <a:pPr marL="457200" indent="-457200">
              <a:buFont typeface="+mj-lt"/>
              <a:buAutoNum type="arabicPeriod"/>
            </a:pPr>
            <a:r>
              <a:rPr lang="en-GB" b="1" dirty="0">
                <a:latin typeface="Calibri" panose="020F0502020204030204" pitchFamily="34" charset="0"/>
                <a:cs typeface="Calibri" panose="020F0502020204030204" pitchFamily="34" charset="0"/>
              </a:rPr>
              <a:t>Service remuneration models</a:t>
            </a:r>
            <a:endParaRPr lang="en-GB" dirty="0">
              <a:latin typeface="Calibri" panose="020F0502020204030204" pitchFamily="34" charset="0"/>
              <a:cs typeface="Calibri" panose="020F0502020204030204" pitchFamily="34" charset="0"/>
            </a:endParaRPr>
          </a:p>
          <a:p>
            <a:pPr marL="457200" indent="-457200">
              <a:buFont typeface="+mj-lt"/>
              <a:buAutoNum type="arabicPeriod"/>
            </a:pPr>
            <a:r>
              <a:rPr lang="en-GB" b="1" dirty="0">
                <a:latin typeface="Calibri" panose="020F0502020204030204" pitchFamily="34" charset="0"/>
                <a:cs typeface="Calibri" panose="020F0502020204030204" pitchFamily="34" charset="0"/>
              </a:rPr>
              <a:t>Access to data and vaccination records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39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3CC04-9BBE-05E3-0D83-2AC123389B26}"/>
              </a:ext>
            </a:extLst>
          </p:cNvPr>
          <p:cNvSpPr>
            <a:spLocks noGrp="1"/>
          </p:cNvSpPr>
          <p:nvPr>
            <p:ph idx="1"/>
          </p:nvPr>
        </p:nvSpPr>
        <p:spPr>
          <a:xfrm>
            <a:off x="767641" y="1920000"/>
            <a:ext cx="5145479" cy="3600000"/>
          </a:xfrm>
        </p:spPr>
        <p:txBody>
          <a:bodyPr/>
          <a:lstStyle/>
          <a:p>
            <a:r>
              <a:rPr lang="en-GB" dirty="0">
                <a:latin typeface="Calibri" panose="020F0502020204030204" pitchFamily="34" charset="0"/>
                <a:cs typeface="Calibri" panose="020F0502020204030204" pitchFamily="34" charset="0"/>
              </a:rPr>
              <a:t>Recent developments</a:t>
            </a:r>
          </a:p>
          <a:p>
            <a:r>
              <a:rPr lang="en-GB" dirty="0">
                <a:latin typeface="Calibri" panose="020F0502020204030204" pitchFamily="34" charset="0"/>
                <a:cs typeface="Calibri" panose="020F0502020204030204" pitchFamily="34" charset="0"/>
              </a:rPr>
              <a:t>Case studies</a:t>
            </a:r>
          </a:p>
          <a:p>
            <a:r>
              <a:rPr lang="en-GB" dirty="0">
                <a:latin typeface="Calibri" panose="020F0502020204030204" pitchFamily="34" charset="0"/>
                <a:cs typeface="Calibri" panose="020F0502020204030204" pitchFamily="34" charset="0"/>
              </a:rPr>
              <a:t>Country updates </a:t>
            </a:r>
          </a:p>
          <a:p>
            <a:r>
              <a:rPr lang="en-GB" dirty="0">
                <a:latin typeface="Calibri" panose="020F0502020204030204" pitchFamily="34" charset="0"/>
                <a:cs typeface="Calibri" panose="020F0502020204030204" pitchFamily="34" charset="0"/>
              </a:rPr>
              <a:t>Success stories</a:t>
            </a:r>
          </a:p>
          <a:p>
            <a:r>
              <a:rPr lang="en-GB" dirty="0">
                <a:latin typeface="Calibri" panose="020F0502020204030204" pitchFamily="34" charset="0"/>
                <a:cs typeface="Calibri" panose="020F0502020204030204" pitchFamily="34" charset="0"/>
              </a:rPr>
              <a:t>Insights into implementation challenges and solutions</a:t>
            </a:r>
          </a:p>
          <a:p>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To be launched on 14 December 2023</a:t>
            </a:r>
          </a:p>
        </p:txBody>
      </p:sp>
      <p:sp>
        <p:nvSpPr>
          <p:cNvPr id="4" name="Text Placeholder 3">
            <a:extLst>
              <a:ext uri="{FF2B5EF4-FFF2-40B4-BE49-F238E27FC236}">
                <a16:creationId xmlns:a16="http://schemas.microsoft.com/office/drawing/2014/main" id="{7DFD104C-CDFA-45F5-02ED-2FBF80BED615}"/>
              </a:ext>
            </a:extLst>
          </p:cNvPr>
          <p:cNvSpPr>
            <a:spLocks noGrp="1"/>
          </p:cNvSpPr>
          <p:nvPr>
            <p:ph type="body" idx="13"/>
          </p:nvPr>
        </p:nvSpPr>
        <p:spPr/>
        <p:txBody>
          <a:bodyPr/>
          <a:lstStyle/>
          <a:p>
            <a:r>
              <a:rPr lang="en-GB" dirty="0"/>
              <a:t>Pharmacy-based vaccination</a:t>
            </a:r>
          </a:p>
        </p:txBody>
      </p:sp>
      <p:pic>
        <p:nvPicPr>
          <p:cNvPr id="7" name="Picture 6">
            <a:extLst>
              <a:ext uri="{FF2B5EF4-FFF2-40B4-BE49-F238E27FC236}">
                <a16:creationId xmlns:a16="http://schemas.microsoft.com/office/drawing/2014/main" id="{6A79BFAA-8713-FC07-BC94-8CBCFC253109}"/>
              </a:ext>
            </a:extLst>
          </p:cNvPr>
          <p:cNvPicPr>
            <a:picLocks noChangeAspect="1"/>
          </p:cNvPicPr>
          <p:nvPr/>
        </p:nvPicPr>
        <p:blipFill>
          <a:blip r:embed="rId2"/>
          <a:stretch>
            <a:fillRect/>
          </a:stretch>
        </p:blipFill>
        <p:spPr>
          <a:xfrm>
            <a:off x="7156071" y="392167"/>
            <a:ext cx="4267570" cy="60736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0530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266D02-B524-921F-6176-F66872D34C03}"/>
              </a:ext>
            </a:extLst>
          </p:cNvPr>
          <p:cNvSpPr>
            <a:spLocks noGrp="1"/>
          </p:cNvSpPr>
          <p:nvPr>
            <p:ph type="body" idx="13"/>
          </p:nvPr>
        </p:nvSpPr>
        <p:spPr/>
        <p:txBody>
          <a:bodyPr/>
          <a:lstStyle/>
          <a:p>
            <a:r>
              <a:rPr lang="en-GB" b="0" i="1" dirty="0"/>
              <a:t>New campaign to be launched in the coming days</a:t>
            </a:r>
          </a:p>
        </p:txBody>
      </p:sp>
      <p:pic>
        <p:nvPicPr>
          <p:cNvPr id="6" name="Picture 5">
            <a:extLst>
              <a:ext uri="{FF2B5EF4-FFF2-40B4-BE49-F238E27FC236}">
                <a16:creationId xmlns:a16="http://schemas.microsoft.com/office/drawing/2014/main" id="{A25E2460-FCFE-28B3-FE25-EE1DF5C15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76" y="2660226"/>
            <a:ext cx="10808047" cy="768774"/>
          </a:xfrm>
          <a:prstGeom prst="rect">
            <a:avLst/>
          </a:prstGeom>
          <a:effectLst/>
        </p:spPr>
      </p:pic>
    </p:spTree>
    <p:extLst>
      <p:ext uri="{BB962C8B-B14F-4D97-AF65-F5344CB8AC3E}">
        <p14:creationId xmlns:p14="http://schemas.microsoft.com/office/powerpoint/2010/main" val="6461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839358-1C5D-41A9-8430-A2E045941660}"/>
              </a:ext>
            </a:extLst>
          </p:cNvPr>
          <p:cNvSpPr/>
          <p:nvPr/>
        </p:nvSpPr>
        <p:spPr>
          <a:xfrm>
            <a:off x="327991" y="546652"/>
            <a:ext cx="11738113" cy="82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5F5D52C2-F884-4464-A9EB-3D6AC96F28DF}"/>
              </a:ext>
            </a:extLst>
          </p:cNvPr>
          <p:cNvSpPr txBox="1"/>
          <p:nvPr/>
        </p:nvSpPr>
        <p:spPr>
          <a:xfrm>
            <a:off x="327992" y="1331419"/>
            <a:ext cx="687447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Building vaccine confidence and communicating vaccine value: </a:t>
            </a:r>
            <a:br>
              <a:rPr kumimoji="0" lang="en-GB"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b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key role by pharmacists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prstClr val="black"/>
              </a:solidFill>
              <a:latin typeface="Calibri" panose="020F0502020204030204" pitchFamily="34" charset="0"/>
              <a:cs typeface="Calibri" panose="020F0502020204030204" pitchFamily="34" charset="0"/>
            </a:endParaRPr>
          </a:p>
        </p:txBody>
      </p:sp>
      <p:pic>
        <p:nvPicPr>
          <p:cNvPr id="3" name="Picture 2" descr="A picture containing text, screenshot, design&#10;&#10;Description automatically generated">
            <a:extLst>
              <a:ext uri="{FF2B5EF4-FFF2-40B4-BE49-F238E27FC236}">
                <a16:creationId xmlns:a16="http://schemas.microsoft.com/office/drawing/2014/main" id="{81233261-264B-70AD-833A-A63A7520D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583" y="1536978"/>
            <a:ext cx="3606425" cy="5099292"/>
          </a:xfrm>
          <a:prstGeom prst="rect">
            <a:avLst/>
          </a:prstGeom>
          <a:ln>
            <a:solidFill>
              <a:schemeClr val="bg1">
                <a:lumMod val="50000"/>
              </a:schemeClr>
            </a:solidFill>
          </a:ln>
          <a:effectLst>
            <a:outerShdw blurRad="63500" sx="102000" sy="102000" algn="ctr" rotWithShape="0">
              <a:prstClr val="black">
                <a:alpha val="40000"/>
              </a:prstClr>
            </a:outerShdw>
          </a:effectLst>
        </p:spPr>
      </p:pic>
      <p:pic>
        <p:nvPicPr>
          <p:cNvPr id="6" name="Picture 5" descr="A picture containing text, human face, clothing, screenshot&#10;&#10;Description automatically generated">
            <a:extLst>
              <a:ext uri="{FF2B5EF4-FFF2-40B4-BE49-F238E27FC236}">
                <a16:creationId xmlns:a16="http://schemas.microsoft.com/office/drawing/2014/main" id="{0E5ACF8D-D7B2-1046-0E9A-20E4673BB5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0483"/>
          <a:stretch/>
        </p:blipFill>
        <p:spPr>
          <a:xfrm>
            <a:off x="4594678" y="2755331"/>
            <a:ext cx="3451787" cy="3880939"/>
          </a:xfrm>
          <a:prstGeom prst="rect">
            <a:avLst/>
          </a:prstGeom>
          <a:ln>
            <a:solidFill>
              <a:schemeClr val="bg1">
                <a:lumMod val="50000"/>
              </a:schemeClr>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2BA99157-4206-123B-2BE3-BCC1E5750B72}"/>
              </a:ext>
            </a:extLst>
          </p:cNvPr>
          <p:cNvSpPr txBox="1"/>
          <p:nvPr/>
        </p:nvSpPr>
        <p:spPr>
          <a:xfrm>
            <a:off x="327991" y="381274"/>
            <a:ext cx="10497767" cy="707886"/>
          </a:xfrm>
          <a:prstGeom prst="rect">
            <a:avLst/>
          </a:prstGeom>
          <a:noFill/>
        </p:spPr>
        <p:txBody>
          <a:bodyPr wrap="square">
            <a:spAutoFit/>
          </a:bodyPr>
          <a:lstStyle/>
          <a:p>
            <a:r>
              <a:rPr lang="en-GB" sz="4000" b="1" dirty="0">
                <a:solidFill>
                  <a:schemeClr val="tx2"/>
                </a:solidFill>
                <a:latin typeface="Calibri" panose="020F0502020204030204" pitchFamily="34" charset="0"/>
                <a:cs typeface="Calibri" panose="020F0502020204030204" pitchFamily="34" charset="0"/>
              </a:rPr>
              <a:t>Collaborative advocacy – stronger together!</a:t>
            </a:r>
            <a:endParaRPr lang="en-GB" sz="4000" dirty="0"/>
          </a:p>
        </p:txBody>
      </p:sp>
      <p:sp>
        <p:nvSpPr>
          <p:cNvPr id="7" name="TextBox 6">
            <a:extLst>
              <a:ext uri="{FF2B5EF4-FFF2-40B4-BE49-F238E27FC236}">
                <a16:creationId xmlns:a16="http://schemas.microsoft.com/office/drawing/2014/main" id="{F6D21D8A-39F7-C94A-77A5-8902243E924E}"/>
              </a:ext>
            </a:extLst>
          </p:cNvPr>
          <p:cNvSpPr txBox="1"/>
          <p:nvPr/>
        </p:nvSpPr>
        <p:spPr>
          <a:xfrm>
            <a:off x="490285" y="3147300"/>
            <a:ext cx="38932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FIP commitment to action endorsed by 23 organisations </a:t>
            </a:r>
          </a:p>
        </p:txBody>
      </p:sp>
    </p:spTree>
    <p:extLst>
      <p:ext uri="{BB962C8B-B14F-4D97-AF65-F5344CB8AC3E}">
        <p14:creationId xmlns:p14="http://schemas.microsoft.com/office/powerpoint/2010/main" val="227580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1CEF-E56F-412E-BA41-FD21CF2427DE}"/>
              </a:ext>
            </a:extLst>
          </p:cNvPr>
          <p:cNvSpPr>
            <a:spLocks noGrp="1"/>
          </p:cNvSpPr>
          <p:nvPr>
            <p:ph type="title"/>
          </p:nvPr>
        </p:nvSpPr>
        <p:spPr>
          <a:xfrm>
            <a:off x="838200" y="164438"/>
            <a:ext cx="10515600" cy="1325563"/>
          </a:xfrm>
        </p:spPr>
        <p:txBody>
          <a:bodyPr>
            <a:normAutofit/>
          </a:bodyPr>
          <a:lstStyle/>
          <a:p>
            <a:pPr>
              <a:lnSpc>
                <a:spcPct val="100000"/>
              </a:lnSpc>
            </a:pPr>
            <a:r>
              <a:rPr lang="en-GB" sz="3600" b="1" dirty="0">
                <a:solidFill>
                  <a:schemeClr val="tx2"/>
                </a:solidFill>
                <a:latin typeface="Calibri" panose="020F0502020204030204" pitchFamily="34" charset="0"/>
                <a:cs typeface="Calibri" panose="020F0502020204030204" pitchFamily="34" charset="0"/>
              </a:rPr>
              <a:t>Collaborative advocacy – stronger together!</a:t>
            </a:r>
            <a:br>
              <a:rPr lang="en-GB" sz="3600" b="1" dirty="0">
                <a:solidFill>
                  <a:schemeClr val="tx2"/>
                </a:solidFill>
                <a:latin typeface="Calibri" panose="020F0502020204030204" pitchFamily="34" charset="0"/>
                <a:cs typeface="Calibri" panose="020F0502020204030204" pitchFamily="34" charset="0"/>
              </a:rPr>
            </a:br>
            <a:r>
              <a:rPr lang="en-GB" sz="3600" b="1" dirty="0">
                <a:latin typeface="Calibri" panose="020F0502020204030204" pitchFamily="34" charset="0"/>
                <a:ea typeface="+mn-ea"/>
                <a:cs typeface="Calibri" panose="020F0502020204030204" pitchFamily="34" charset="0"/>
              </a:rPr>
              <a:t>The Immunisation For All Ages (IFAA) initiative</a:t>
            </a:r>
          </a:p>
        </p:txBody>
      </p:sp>
      <p:sp>
        <p:nvSpPr>
          <p:cNvPr id="3" name="Content Placeholder 2">
            <a:extLst>
              <a:ext uri="{FF2B5EF4-FFF2-40B4-BE49-F238E27FC236}">
                <a16:creationId xmlns:a16="http://schemas.microsoft.com/office/drawing/2014/main" id="{9DA0F885-F9C1-4D05-A950-59A18D0B44F4}"/>
              </a:ext>
            </a:extLst>
          </p:cNvPr>
          <p:cNvSpPr>
            <a:spLocks noGrp="1"/>
          </p:cNvSpPr>
          <p:nvPr>
            <p:ph idx="1"/>
          </p:nvPr>
        </p:nvSpPr>
        <p:spPr>
          <a:xfrm>
            <a:off x="876298" y="1611921"/>
            <a:ext cx="10753726" cy="2057382"/>
          </a:xfrm>
        </p:spPr>
        <p:txBody>
          <a:bodyPr>
            <a:normAutofit/>
          </a:bodyPr>
          <a:lstStyle/>
          <a:p>
            <a:pPr marL="0" indent="0">
              <a:lnSpc>
                <a:spcPct val="100000"/>
              </a:lnSpc>
              <a:buClr>
                <a:srgbClr val="000000"/>
              </a:buClr>
              <a:buNone/>
            </a:pPr>
            <a:r>
              <a:rPr lang="en-GB" sz="2000" dirty="0">
                <a:latin typeface="Calibri" panose="020F0502020204030204" pitchFamily="34" charset="0"/>
                <a:cs typeface="Calibri" panose="020F0502020204030204" pitchFamily="34" charset="0"/>
              </a:rPr>
              <a:t>The IFAA initiative is working to combat inequity and improve access to immunisation. To achieve this, </a:t>
            </a:r>
            <a:r>
              <a:rPr lang="en-GB" sz="2000" b="1" dirty="0">
                <a:solidFill>
                  <a:schemeClr val="tx2"/>
                </a:solidFill>
                <a:latin typeface="Calibri" panose="020F0502020204030204" pitchFamily="34" charset="0"/>
                <a:cs typeface="Calibri" panose="020F0502020204030204" pitchFamily="34" charset="0"/>
              </a:rPr>
              <a:t>efforts in support of a life course approach to immunisation must be strengthened </a:t>
            </a:r>
            <a:r>
              <a:rPr lang="en-GB" sz="2000" dirty="0">
                <a:latin typeface="Calibri" panose="020F0502020204030204" pitchFamily="34" charset="0"/>
                <a:cs typeface="Calibri" panose="020F0502020204030204" pitchFamily="34" charset="0"/>
              </a:rPr>
              <a:t>through strategic alignment with international health agendas. </a:t>
            </a:r>
          </a:p>
          <a:p>
            <a:pPr marL="0" indent="0">
              <a:lnSpc>
                <a:spcPct val="100000"/>
              </a:lnSpc>
              <a:buClr>
                <a:srgbClr val="000000"/>
              </a:buClr>
              <a:buNone/>
            </a:pPr>
            <a:endParaRPr lang="en-GB" sz="2000" dirty="0">
              <a:latin typeface="Calibri" panose="020F0502020204030204" pitchFamily="34" charset="0"/>
              <a:cs typeface="Calibri" panose="020F0502020204030204" pitchFamily="34" charset="0"/>
            </a:endParaRPr>
          </a:p>
          <a:p>
            <a:pPr marL="0" indent="0">
              <a:lnSpc>
                <a:spcPct val="100000"/>
              </a:lnSpc>
              <a:buClr>
                <a:srgbClr val="000000"/>
              </a:buClr>
              <a:buNone/>
            </a:pPr>
            <a:r>
              <a:rPr lang="en-GB" sz="2000" dirty="0">
                <a:latin typeface="Calibri" panose="020F0502020204030204" pitchFamily="34" charset="0"/>
                <a:cs typeface="Calibri" panose="020F0502020204030204" pitchFamily="34" charset="0"/>
              </a:rPr>
              <a:t>The IFAA therefore calls upon national and international health and advocacy organisations and governments to</a:t>
            </a:r>
            <a:r>
              <a:rPr lang="en-GB" sz="2000" baseline="30000" dirty="0">
                <a:latin typeface="Calibri" panose="020F0502020204030204" pitchFamily="34" charset="0"/>
                <a:cs typeface="Calibri" panose="020F0502020204030204" pitchFamily="34" charset="0"/>
              </a:rPr>
              <a:t>1</a:t>
            </a:r>
          </a:p>
          <a:p>
            <a:pPr>
              <a:lnSpc>
                <a:spcPct val="100000"/>
              </a:lnSpc>
              <a:buClr>
                <a:srgbClr val="000000"/>
              </a:buClr>
            </a:pPr>
            <a:endParaRPr lang="en-US" sz="16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2BE93C36-2DF1-4F5D-9E54-095061B90118}"/>
              </a:ext>
            </a:extLst>
          </p:cNvPr>
          <p:cNvSpPr/>
          <p:nvPr/>
        </p:nvSpPr>
        <p:spPr>
          <a:xfrm>
            <a:off x="838200" y="3655382"/>
            <a:ext cx="3286124" cy="20573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48000" tIns="108000" rIns="252000" bIns="108000" rtlCol="0" anchor="ctr"/>
          <a:lstStyle/>
          <a:p>
            <a:r>
              <a:rPr lang="en-GB" sz="1600" b="0" i="0" dirty="0">
                <a:solidFill>
                  <a:schemeClr val="tx1"/>
                </a:solidFill>
                <a:effectLst/>
                <a:latin typeface="Calibri" panose="020F0502020204030204" pitchFamily="34" charset="0"/>
                <a:cs typeface="Calibri" panose="020F0502020204030204" pitchFamily="34" charset="0"/>
              </a:rPr>
              <a:t>Prioritise immunisation throughout life as a key pillar of expanded prevention strategies and a central component of</a:t>
            </a:r>
          </a:p>
          <a:p>
            <a:r>
              <a:rPr lang="en-GB" sz="1600" b="0" i="0" dirty="0">
                <a:solidFill>
                  <a:schemeClr val="tx1"/>
                </a:solidFill>
                <a:effectLst/>
                <a:latin typeface="Calibri" panose="020F0502020204030204" pitchFamily="34" charset="0"/>
                <a:cs typeface="Calibri" panose="020F0502020204030204" pitchFamily="34" charset="0"/>
              </a:rPr>
              <a:t>universal health coverage.</a:t>
            </a:r>
            <a:endParaRPr lang="en-GB" sz="1600"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0B5260F-651B-4FED-B18A-D1335707EE76}"/>
              </a:ext>
            </a:extLst>
          </p:cNvPr>
          <p:cNvSpPr/>
          <p:nvPr/>
        </p:nvSpPr>
        <p:spPr>
          <a:xfrm>
            <a:off x="876298" y="3655382"/>
            <a:ext cx="533400" cy="70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2"/>
                </a:solidFill>
                <a:latin typeface="Calibri" panose="020F0502020204030204" pitchFamily="34" charset="0"/>
                <a:cs typeface="Calibri" panose="020F0502020204030204" pitchFamily="34" charset="0"/>
              </a:rPr>
              <a:t>1</a:t>
            </a:r>
            <a:endParaRPr lang="en-GB" b="1" dirty="0">
              <a:solidFill>
                <a:schemeClr val="tx2"/>
              </a:solidFill>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393E83DA-ABA1-4B82-8A34-F5BAAB4D8E8D}"/>
              </a:ext>
            </a:extLst>
          </p:cNvPr>
          <p:cNvSpPr/>
          <p:nvPr/>
        </p:nvSpPr>
        <p:spPr>
          <a:xfrm>
            <a:off x="4373020" y="3650403"/>
            <a:ext cx="3286124" cy="20573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48000" tIns="108000" rIns="252000" bIns="108000" rtlCol="0" anchor="ctr"/>
          <a:lstStyle/>
          <a:p>
            <a:r>
              <a:rPr lang="en-GB" sz="1600" b="0" i="0">
                <a:solidFill>
                  <a:schemeClr val="tx1"/>
                </a:solidFill>
                <a:effectLst/>
                <a:latin typeface="Calibri" panose="020F0502020204030204" pitchFamily="34" charset="0"/>
                <a:cs typeface="Calibri" panose="020F0502020204030204" pitchFamily="34" charset="0"/>
              </a:rPr>
              <a:t>Remove barriers to</a:t>
            </a:r>
          </a:p>
          <a:p>
            <a:r>
              <a:rPr lang="en-GB" sz="1600" b="0" i="0">
                <a:solidFill>
                  <a:schemeClr val="tx1"/>
                </a:solidFill>
                <a:effectLst/>
                <a:latin typeface="Calibri" panose="020F0502020204030204" pitchFamily="34" charset="0"/>
                <a:cs typeface="Calibri" panose="020F0502020204030204" pitchFamily="34" charset="0"/>
              </a:rPr>
              <a:t>access for appropriate</a:t>
            </a:r>
          </a:p>
          <a:p>
            <a:r>
              <a:rPr lang="en-GB" sz="1600" b="0" i="0">
                <a:solidFill>
                  <a:schemeClr val="tx1"/>
                </a:solidFill>
                <a:effectLst/>
                <a:latin typeface="Calibri" panose="020F0502020204030204" pitchFamily="34" charset="0"/>
                <a:cs typeface="Calibri" panose="020F0502020204030204" pitchFamily="34" charset="0"/>
              </a:rPr>
              <a:t>immunisation throughout</a:t>
            </a:r>
          </a:p>
          <a:p>
            <a:r>
              <a:rPr lang="en-GB" sz="1600" b="0" i="0">
                <a:solidFill>
                  <a:schemeClr val="tx1"/>
                </a:solidFill>
                <a:effectLst/>
                <a:latin typeface="Calibri" panose="020F0502020204030204" pitchFamily="34" charset="0"/>
                <a:cs typeface="Calibri" panose="020F0502020204030204" pitchFamily="34" charset="0"/>
              </a:rPr>
              <a:t>life to ensure all people</a:t>
            </a:r>
          </a:p>
          <a:p>
            <a:r>
              <a:rPr lang="en-GB" sz="1600" b="0" i="0">
                <a:solidFill>
                  <a:schemeClr val="tx1"/>
                </a:solidFill>
                <a:effectLst/>
                <a:latin typeface="Calibri" panose="020F0502020204030204" pitchFamily="34" charset="0"/>
                <a:cs typeface="Calibri" panose="020F0502020204030204" pitchFamily="34" charset="0"/>
              </a:rPr>
              <a:t>are protected and no one</a:t>
            </a:r>
          </a:p>
          <a:p>
            <a:r>
              <a:rPr lang="en-GB" sz="1600" b="0" i="0">
                <a:solidFill>
                  <a:schemeClr val="tx1"/>
                </a:solidFill>
                <a:effectLst/>
                <a:latin typeface="Calibri" panose="020F0502020204030204" pitchFamily="34" charset="0"/>
                <a:cs typeface="Calibri" panose="020F0502020204030204" pitchFamily="34" charset="0"/>
              </a:rPr>
              <a:t>is left behind.</a:t>
            </a:r>
            <a:endParaRPr lang="en-GB" sz="160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D9FCD116-E842-451C-85F3-FA1B5A7ED94D}"/>
              </a:ext>
            </a:extLst>
          </p:cNvPr>
          <p:cNvSpPr/>
          <p:nvPr/>
        </p:nvSpPr>
        <p:spPr>
          <a:xfrm>
            <a:off x="4467223" y="3655382"/>
            <a:ext cx="533400" cy="70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2"/>
                </a:solidFill>
                <a:latin typeface="Calibri" panose="020F0502020204030204" pitchFamily="34" charset="0"/>
                <a:cs typeface="Calibri" panose="020F0502020204030204" pitchFamily="34" charset="0"/>
              </a:rPr>
              <a:t>2</a:t>
            </a:r>
            <a:endParaRPr lang="en-GB" b="1" dirty="0">
              <a:solidFill>
                <a:schemeClr val="tx2"/>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B33CB4CA-6E2C-4A4B-BDEF-6E15D8535B50}"/>
              </a:ext>
            </a:extLst>
          </p:cNvPr>
          <p:cNvSpPr/>
          <p:nvPr/>
        </p:nvSpPr>
        <p:spPr>
          <a:xfrm>
            <a:off x="7911100" y="3648456"/>
            <a:ext cx="3286123" cy="20573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48000" tIns="108000" rIns="252000" bIns="108000" rtlCol="0" anchor="ctr"/>
          <a:lstStyle/>
          <a:p>
            <a:r>
              <a:rPr lang="en-GB" sz="1600" b="0" i="0">
                <a:solidFill>
                  <a:schemeClr val="tx1"/>
                </a:solidFill>
                <a:effectLst/>
                <a:latin typeface="Calibri" panose="020F0502020204030204" pitchFamily="34" charset="0"/>
                <a:cs typeface="Calibri" panose="020F0502020204030204" pitchFamily="34" charset="0"/>
              </a:rPr>
              <a:t>Reduce inequities in</a:t>
            </a:r>
          </a:p>
          <a:p>
            <a:r>
              <a:rPr lang="en-GB" sz="1600" b="0" i="0">
                <a:solidFill>
                  <a:schemeClr val="tx1"/>
                </a:solidFill>
                <a:effectLst/>
                <a:latin typeface="Calibri" panose="020F0502020204030204" pitchFamily="34" charset="0"/>
                <a:cs typeface="Calibri" panose="020F0502020204030204" pitchFamily="34" charset="0"/>
              </a:rPr>
              <a:t>timely, appropriate,</a:t>
            </a:r>
          </a:p>
          <a:p>
            <a:r>
              <a:rPr lang="en-GB" sz="1600" b="0" i="0">
                <a:solidFill>
                  <a:schemeClr val="tx1"/>
                </a:solidFill>
                <a:effectLst/>
                <a:latin typeface="Calibri" panose="020F0502020204030204" pitchFamily="34" charset="0"/>
                <a:cs typeface="Calibri" panose="020F0502020204030204" pitchFamily="34" charset="0"/>
              </a:rPr>
              <a:t>and affordable access</a:t>
            </a:r>
          </a:p>
          <a:p>
            <a:r>
              <a:rPr lang="en-GB" sz="1600" b="0" i="0">
                <a:solidFill>
                  <a:schemeClr val="tx1"/>
                </a:solidFill>
                <a:effectLst/>
                <a:latin typeface="Calibri" panose="020F0502020204030204" pitchFamily="34" charset="0"/>
                <a:cs typeface="Calibri" panose="020F0502020204030204" pitchFamily="34" charset="0"/>
              </a:rPr>
              <a:t>to immunisation</a:t>
            </a:r>
          </a:p>
          <a:p>
            <a:r>
              <a:rPr lang="en-GB" sz="1600" b="0" i="0">
                <a:solidFill>
                  <a:schemeClr val="tx1"/>
                </a:solidFill>
                <a:effectLst/>
                <a:latin typeface="Calibri" panose="020F0502020204030204" pitchFamily="34" charset="0"/>
                <a:cs typeface="Calibri" panose="020F0502020204030204" pitchFamily="34" charset="0"/>
              </a:rPr>
              <a:t>throughout life.</a:t>
            </a:r>
            <a:endParaRPr lang="en-GB" sz="160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46198C0D-F960-4E66-949E-BA471666AB64}"/>
              </a:ext>
            </a:extLst>
          </p:cNvPr>
          <p:cNvSpPr/>
          <p:nvPr/>
        </p:nvSpPr>
        <p:spPr>
          <a:xfrm>
            <a:off x="7984040" y="3650403"/>
            <a:ext cx="533400" cy="70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solidFill>
                  <a:schemeClr val="tx2"/>
                </a:solidFill>
                <a:latin typeface="Calibri" panose="020F0502020204030204" pitchFamily="34" charset="0"/>
                <a:cs typeface="Calibri" panose="020F0502020204030204" pitchFamily="34" charset="0"/>
              </a:rPr>
              <a:t>3</a:t>
            </a:r>
            <a:endParaRPr lang="en-GB" b="1">
              <a:solidFill>
                <a:schemeClr val="tx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CB52FFA-1F46-B526-1962-A26F8B03E149}"/>
              </a:ext>
            </a:extLst>
          </p:cNvPr>
          <p:cNvSpPr txBox="1"/>
          <p:nvPr/>
        </p:nvSpPr>
        <p:spPr>
          <a:xfrm>
            <a:off x="4912242" y="6187161"/>
            <a:ext cx="70674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a:latin typeface="Calibri" panose="020F0502020204030204" pitchFamily="34" charset="0"/>
                <a:cs typeface="Calibri" panose="020F0502020204030204" pitchFamily="34" charset="0"/>
              </a:rPr>
              <a:t>1. IFAA. The Immunisation for All Ages Manifesto: Promoting immunisation throughout life. Available at: https://ifa.ngo/wp-content/uploads/2021/04/IFAA-manifesto-2021.pdf. Accessed August 2022</a:t>
            </a:r>
          </a:p>
        </p:txBody>
      </p:sp>
    </p:spTree>
    <p:extLst>
      <p:ext uri="{BB962C8B-B14F-4D97-AF65-F5344CB8AC3E}">
        <p14:creationId xmlns:p14="http://schemas.microsoft.com/office/powerpoint/2010/main" val="211859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B7A760-D65E-990A-6B8F-38D1550A7326}"/>
              </a:ext>
            </a:extLst>
          </p:cNvPr>
          <p:cNvSpPr/>
          <p:nvPr/>
        </p:nvSpPr>
        <p:spPr>
          <a:xfrm>
            <a:off x="1828800" y="1847406"/>
            <a:ext cx="8816737" cy="1322697"/>
          </a:xfrm>
          <a:prstGeom prst="roundRect">
            <a:avLst/>
          </a:prstGeom>
          <a:solidFill>
            <a:schemeClr val="accent1">
              <a:lumMod val="20000"/>
              <a:lumOff val="80000"/>
            </a:schemeClr>
          </a:solidFill>
          <a:ln w="38100">
            <a:solidFill>
              <a:srgbClr val="002060"/>
            </a:solidFill>
          </a:ln>
          <a:effectLst/>
        </p:spPr>
        <p:txBody>
          <a:bodyPr rtlCol="0" anchor="ctr"/>
          <a:lstStyle/>
          <a:p>
            <a:pPr>
              <a:buClr>
                <a:srgbClr val="FFFFFF"/>
              </a:buClr>
              <a:defRPr/>
            </a:pPr>
            <a:endParaRPr lang="en-GB" sz="1400" baseline="3000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06F429B-BBCC-0596-4622-E9E24679374F}"/>
              </a:ext>
            </a:extLst>
          </p:cNvPr>
          <p:cNvSpPr>
            <a:spLocks noGrp="1"/>
          </p:cNvSpPr>
          <p:nvPr>
            <p:ph type="title"/>
          </p:nvPr>
        </p:nvSpPr>
        <p:spPr/>
        <p:txBody>
          <a:bodyPr/>
          <a:lstStyle/>
          <a:p>
            <a:r>
              <a:rPr lang="en-GB">
                <a:latin typeface="Calibri" panose="020F0502020204030204" pitchFamily="34" charset="0"/>
                <a:cs typeface="Calibri" panose="020F0502020204030204" pitchFamily="34" charset="0"/>
              </a:rPr>
              <a:t>IFAA Calls to Action</a:t>
            </a:r>
          </a:p>
        </p:txBody>
      </p:sp>
      <p:sp>
        <p:nvSpPr>
          <p:cNvPr id="3" name="Content Placeholder 2">
            <a:extLst>
              <a:ext uri="{FF2B5EF4-FFF2-40B4-BE49-F238E27FC236}">
                <a16:creationId xmlns:a16="http://schemas.microsoft.com/office/drawing/2014/main" id="{F57DDCDE-4231-7932-0296-24E425E3E9FD}"/>
              </a:ext>
            </a:extLst>
          </p:cNvPr>
          <p:cNvSpPr>
            <a:spLocks noGrp="1"/>
          </p:cNvSpPr>
          <p:nvPr>
            <p:ph idx="1"/>
          </p:nvPr>
        </p:nvSpPr>
        <p:spPr>
          <a:xfrm>
            <a:off x="2261099" y="1965512"/>
            <a:ext cx="8240615" cy="697516"/>
          </a:xfrm>
        </p:spPr>
        <p:txBody>
          <a:bodyPr vert="horz" lIns="91440" tIns="45720" rIns="91440" bIns="45720" rtlCol="0" anchor="t">
            <a:noAutofit/>
          </a:bodyPr>
          <a:lstStyle/>
          <a:p>
            <a:pPr marL="0" indent="0">
              <a:lnSpc>
                <a:spcPct val="100000"/>
              </a:lnSpc>
              <a:buNone/>
            </a:pPr>
            <a:r>
              <a:rPr lang="en-GB" b="1" dirty="0">
                <a:latin typeface="Calibri" panose="020F0502020204030204" pitchFamily="34" charset="0"/>
                <a:cs typeface="Calibri" panose="020F0502020204030204" pitchFamily="34" charset="0"/>
              </a:rPr>
              <a:t>Recognise immunisation as a crucial component of universal healthcare </a:t>
            </a:r>
            <a:r>
              <a:rPr lang="en-GB" dirty="0">
                <a:latin typeface="Calibri" panose="020F0502020204030204" pitchFamily="34" charset="0"/>
                <a:cs typeface="Calibri" panose="020F0502020204030204" pitchFamily="34" charset="0"/>
              </a:rPr>
              <a:t>and the role of existing vaccines in supporting health, wealth, and system sustainability.</a:t>
            </a:r>
            <a:r>
              <a:rPr lang="en-GB" baseline="30000" dirty="0">
                <a:latin typeface="Calibri" panose="020F0502020204030204" pitchFamily="34" charset="0"/>
                <a:cs typeface="Calibri" panose="020F0502020204030204" pitchFamily="34" charset="0"/>
              </a:rPr>
              <a:t>44</a:t>
            </a:r>
          </a:p>
        </p:txBody>
      </p:sp>
      <p:grpSp>
        <p:nvGrpSpPr>
          <p:cNvPr id="14" name="Group 13">
            <a:extLst>
              <a:ext uri="{FF2B5EF4-FFF2-40B4-BE49-F238E27FC236}">
                <a16:creationId xmlns:a16="http://schemas.microsoft.com/office/drawing/2014/main" id="{8C0A2B3A-7BE8-6D60-1C3F-EB0913C4692D}"/>
              </a:ext>
            </a:extLst>
          </p:cNvPr>
          <p:cNvGrpSpPr/>
          <p:nvPr/>
        </p:nvGrpSpPr>
        <p:grpSpPr>
          <a:xfrm>
            <a:off x="1129198" y="2022931"/>
            <a:ext cx="988078" cy="978789"/>
            <a:chOff x="1212861" y="2115047"/>
            <a:chExt cx="988078" cy="978789"/>
          </a:xfrm>
        </p:grpSpPr>
        <p:sp>
          <p:nvSpPr>
            <p:cNvPr id="5" name="Oval 4">
              <a:extLst>
                <a:ext uri="{FF2B5EF4-FFF2-40B4-BE49-F238E27FC236}">
                  <a16:creationId xmlns:a16="http://schemas.microsoft.com/office/drawing/2014/main" id="{53A19EB0-CC0B-11A4-837E-E9CCE2AB4EFB}"/>
                </a:ext>
              </a:extLst>
            </p:cNvPr>
            <p:cNvSpPr/>
            <p:nvPr/>
          </p:nvSpPr>
          <p:spPr>
            <a:xfrm>
              <a:off x="1212861" y="2115047"/>
              <a:ext cx="988078" cy="97878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6" name="Graphic 5" descr="Universal access outline">
              <a:extLst>
                <a:ext uri="{FF2B5EF4-FFF2-40B4-BE49-F238E27FC236}">
                  <a16:creationId xmlns:a16="http://schemas.microsoft.com/office/drawing/2014/main" id="{B4CB43B2-EF2A-BA93-C612-3CEB97E1786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336539" y="2227375"/>
              <a:ext cx="701206" cy="701206"/>
            </a:xfrm>
            <a:prstGeom prst="rect">
              <a:avLst/>
            </a:prstGeom>
          </p:spPr>
        </p:pic>
      </p:grpSp>
      <p:sp>
        <p:nvSpPr>
          <p:cNvPr id="7" name="Rectangle: Rounded Corners 6">
            <a:extLst>
              <a:ext uri="{FF2B5EF4-FFF2-40B4-BE49-F238E27FC236}">
                <a16:creationId xmlns:a16="http://schemas.microsoft.com/office/drawing/2014/main" id="{AC295081-E018-F228-E3EA-85F171E46680}"/>
              </a:ext>
            </a:extLst>
          </p:cNvPr>
          <p:cNvSpPr/>
          <p:nvPr/>
        </p:nvSpPr>
        <p:spPr>
          <a:xfrm>
            <a:off x="1336539" y="3687896"/>
            <a:ext cx="8881349" cy="1420551"/>
          </a:xfrm>
          <a:prstGeom prst="roundRect">
            <a:avLst/>
          </a:prstGeom>
          <a:solidFill>
            <a:schemeClr val="accent5">
              <a:lumMod val="20000"/>
              <a:lumOff val="80000"/>
            </a:schemeClr>
          </a:solidFill>
          <a:ln w="38100">
            <a:solidFill>
              <a:schemeClr val="accent1"/>
            </a:solidFill>
          </a:ln>
          <a:effectLst/>
        </p:spPr>
        <p:txBody>
          <a:bodyPr rtlCol="0" anchor="ctr"/>
          <a:lstStyle/>
          <a:p>
            <a:pPr>
              <a:buClr>
                <a:srgbClr val="FFFFFF"/>
              </a:buClr>
              <a:defRPr/>
            </a:pPr>
            <a:endParaRPr lang="en-GB" sz="14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572BD89-2CD1-DC01-EDD3-3E388709C04D}"/>
              </a:ext>
            </a:extLst>
          </p:cNvPr>
          <p:cNvSpPr txBox="1"/>
          <p:nvPr/>
        </p:nvSpPr>
        <p:spPr>
          <a:xfrm>
            <a:off x="1490094" y="3789162"/>
            <a:ext cx="8081561" cy="1200329"/>
          </a:xfrm>
          <a:prstGeom prst="rect">
            <a:avLst/>
          </a:prstGeom>
          <a:solidFill>
            <a:schemeClr val="accent5">
              <a:lumMod val="20000"/>
              <a:lumOff val="80000"/>
            </a:schemeClr>
          </a:solidFill>
        </p:spPr>
        <p:txBody>
          <a:bodyPr wrap="square" lIns="91440" tIns="45720" rIns="91440" bIns="45720" rtlCol="0" anchor="t">
            <a:spAutoFit/>
          </a:bodyPr>
          <a:lstStyle/>
          <a:p>
            <a:r>
              <a:rPr lang="en-GB" sz="2400" b="1" dirty="0">
                <a:latin typeface="Calibri" panose="020F0502020204030204" pitchFamily="34" charset="0"/>
                <a:cs typeface="Calibri" panose="020F0502020204030204" pitchFamily="34" charset="0"/>
              </a:rPr>
              <a:t>Ensure all countries have a National Immunisation Technical Advisory Group (NITAG)</a:t>
            </a:r>
            <a:r>
              <a:rPr lang="en-GB" sz="2400" dirty="0">
                <a:latin typeface="Calibri" panose="020F0502020204030204" pitchFamily="34" charset="0"/>
                <a:cs typeface="Calibri" panose="020F0502020204030204" pitchFamily="34" charset="0"/>
              </a:rPr>
              <a:t> that </a:t>
            </a:r>
            <a:r>
              <a:rPr lang="en-GB" sz="2400" b="1" dirty="0">
                <a:latin typeface="Calibri" panose="020F0502020204030204" pitchFamily="34" charset="0"/>
                <a:cs typeface="Calibri" panose="020F0502020204030204" pitchFamily="34" charset="0"/>
              </a:rPr>
              <a:t>includes representation from experts across the life course</a:t>
            </a:r>
            <a:r>
              <a:rPr lang="en-GB" sz="2400" dirty="0">
                <a:latin typeface="Calibri" panose="020F0502020204030204" pitchFamily="34" charset="0"/>
                <a:cs typeface="Calibri" panose="020F0502020204030204" pitchFamily="34" charset="0"/>
              </a:rPr>
              <a:t> and civil society organisations</a:t>
            </a:r>
            <a:r>
              <a:rPr lang="en-GB" dirty="0">
                <a:latin typeface="Calibri" panose="020F0502020204030204" pitchFamily="34" charset="0"/>
                <a:cs typeface="Calibri" panose="020F0502020204030204" pitchFamily="34" charset="0"/>
              </a:rPr>
              <a:t>.</a:t>
            </a:r>
            <a:r>
              <a:rPr lang="en-GB" baseline="30000" dirty="0">
                <a:latin typeface="Calibri" panose="020F0502020204030204" pitchFamily="34" charset="0"/>
                <a:cs typeface="Calibri" panose="020F0502020204030204" pitchFamily="34" charset="0"/>
              </a:rPr>
              <a:t>44</a:t>
            </a:r>
          </a:p>
        </p:txBody>
      </p:sp>
      <p:grpSp>
        <p:nvGrpSpPr>
          <p:cNvPr id="15" name="Group 14">
            <a:extLst>
              <a:ext uri="{FF2B5EF4-FFF2-40B4-BE49-F238E27FC236}">
                <a16:creationId xmlns:a16="http://schemas.microsoft.com/office/drawing/2014/main" id="{DBF82A6B-E2D7-C692-A9E5-C5AC2B22AC67}"/>
              </a:ext>
            </a:extLst>
          </p:cNvPr>
          <p:cNvGrpSpPr/>
          <p:nvPr/>
        </p:nvGrpSpPr>
        <p:grpSpPr>
          <a:xfrm>
            <a:off x="9710066" y="3924521"/>
            <a:ext cx="1015644" cy="923331"/>
            <a:chOff x="9629893" y="3786885"/>
            <a:chExt cx="1015644" cy="923331"/>
          </a:xfrm>
        </p:grpSpPr>
        <p:sp>
          <p:nvSpPr>
            <p:cNvPr id="9" name="Oval 8">
              <a:extLst>
                <a:ext uri="{FF2B5EF4-FFF2-40B4-BE49-F238E27FC236}">
                  <a16:creationId xmlns:a16="http://schemas.microsoft.com/office/drawing/2014/main" id="{58B0A110-241D-1750-CF80-244343DFD6C9}"/>
                </a:ext>
              </a:extLst>
            </p:cNvPr>
            <p:cNvSpPr/>
            <p:nvPr/>
          </p:nvSpPr>
          <p:spPr>
            <a:xfrm>
              <a:off x="9629893" y="3786885"/>
              <a:ext cx="1015644" cy="92333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8" name="Graphic 7" descr="Management outline">
              <a:extLst>
                <a:ext uri="{FF2B5EF4-FFF2-40B4-BE49-F238E27FC236}">
                  <a16:creationId xmlns:a16="http://schemas.microsoft.com/office/drawing/2014/main" id="{B8C014FE-C771-F6C4-9B33-D1B3126B0BC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756335" y="3786885"/>
              <a:ext cx="849022" cy="849022"/>
            </a:xfrm>
            <a:prstGeom prst="rect">
              <a:avLst/>
            </a:prstGeom>
          </p:spPr>
        </p:pic>
      </p:grpSp>
      <p:sp>
        <p:nvSpPr>
          <p:cNvPr id="11" name="TextBox 10">
            <a:extLst>
              <a:ext uri="{FF2B5EF4-FFF2-40B4-BE49-F238E27FC236}">
                <a16:creationId xmlns:a16="http://schemas.microsoft.com/office/drawing/2014/main" id="{F29D36A8-4C57-F234-C3E7-90E2E0945F99}"/>
              </a:ext>
            </a:extLst>
          </p:cNvPr>
          <p:cNvSpPr txBox="1"/>
          <p:nvPr/>
        </p:nvSpPr>
        <p:spPr>
          <a:xfrm>
            <a:off x="3828288" y="6054864"/>
            <a:ext cx="7918316" cy="338554"/>
          </a:xfrm>
          <a:prstGeom prst="rect">
            <a:avLst/>
          </a:prstGeom>
          <a:noFill/>
        </p:spPr>
        <p:txBody>
          <a:bodyPr wrap="square" lIns="91440" tIns="45720" rIns="91440" bIns="45720" rtlCol="0" anchor="t">
            <a:spAutoFit/>
          </a:bodyPr>
          <a:lstStyle/>
          <a:p>
            <a:pPr defTabSz="931774">
              <a:defRPr/>
            </a:pPr>
            <a:r>
              <a:rPr lang="en-GB" sz="800" dirty="0">
                <a:latin typeface="Calibri" panose="020F0502020204030204" pitchFamily="34" charset="0"/>
                <a:cs typeface="Calibri" panose="020F0502020204030204" pitchFamily="34" charset="0"/>
              </a:rPr>
              <a:t>44. IFAA. The Immunisation for All Ages Manifesto: Promoting immunisation throughout life. Available at: https://ifa.ngo/wp-content/uploads/2021/04/IFAA-manifesto-2021.pdf. Accessed August 2022</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226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616-BB78-1E93-B21A-DF6106AB8CB5}"/>
              </a:ext>
            </a:extLst>
          </p:cNvPr>
          <p:cNvSpPr>
            <a:spLocks noGrp="1"/>
          </p:cNvSpPr>
          <p:nvPr>
            <p:ph type="title"/>
          </p:nvPr>
        </p:nvSpPr>
        <p:spPr>
          <a:xfrm>
            <a:off x="768000" y="557811"/>
            <a:ext cx="10656000" cy="432000"/>
          </a:xfrm>
        </p:spPr>
        <p:txBody>
          <a:bodyPr/>
          <a:lstStyle/>
          <a:p>
            <a:r>
              <a:rPr lang="en-GB" dirty="0">
                <a:latin typeface="Calibri" panose="020F0502020204030204" pitchFamily="34" charset="0"/>
                <a:cs typeface="Calibri" panose="020F0502020204030204" pitchFamily="34" charset="0"/>
              </a:rPr>
              <a:t>IFAA Call to Actions</a:t>
            </a:r>
          </a:p>
        </p:txBody>
      </p:sp>
      <p:sp>
        <p:nvSpPr>
          <p:cNvPr id="3" name="Rectangle: Rounded Corners 2">
            <a:extLst>
              <a:ext uri="{FF2B5EF4-FFF2-40B4-BE49-F238E27FC236}">
                <a16:creationId xmlns:a16="http://schemas.microsoft.com/office/drawing/2014/main" id="{BF9F8ED0-E61F-A228-6DCD-F3F7814E39F0}"/>
              </a:ext>
            </a:extLst>
          </p:cNvPr>
          <p:cNvSpPr/>
          <p:nvPr/>
        </p:nvSpPr>
        <p:spPr>
          <a:xfrm>
            <a:off x="1828800" y="1815852"/>
            <a:ext cx="8816737" cy="1354251"/>
          </a:xfrm>
          <a:prstGeom prst="roundRect">
            <a:avLst/>
          </a:prstGeom>
          <a:solidFill>
            <a:schemeClr val="accent1">
              <a:lumMod val="20000"/>
              <a:lumOff val="80000"/>
            </a:schemeClr>
          </a:solidFill>
          <a:ln w="38100">
            <a:solidFill>
              <a:srgbClr val="002060"/>
            </a:solidFill>
          </a:ln>
          <a:effectLst/>
        </p:spPr>
        <p:txBody>
          <a:bodyPr rtlCol="0" anchor="ctr"/>
          <a:lstStyle/>
          <a:p>
            <a:pPr lvl="1">
              <a:buClr>
                <a:srgbClr val="FFFFFF"/>
              </a:buClr>
              <a:defRPr/>
            </a:pPr>
            <a:r>
              <a:rPr lang="en-GB" sz="2400" dirty="0">
                <a:latin typeface="Calibri" panose="020F0502020204030204" pitchFamily="34" charset="0"/>
                <a:cs typeface="Calibri" panose="020F0502020204030204" pitchFamily="34" charset="0"/>
              </a:rPr>
              <a:t>Expand existing and innovate new infrastructure for immunisation beyond the traditional </a:t>
            </a:r>
            <a:r>
              <a:rPr lang="en-GB" sz="2400" b="1" dirty="0">
                <a:latin typeface="Calibri" panose="020F0502020204030204" pitchFamily="34" charset="0"/>
                <a:cs typeface="Calibri" panose="020F0502020204030204" pitchFamily="34" charset="0"/>
              </a:rPr>
              <a:t>pathways</a:t>
            </a:r>
            <a:r>
              <a:rPr lang="en-GB" sz="2400" dirty="0">
                <a:latin typeface="Calibri" panose="020F0502020204030204" pitchFamily="34" charset="0"/>
                <a:cs typeface="Calibri" panose="020F0502020204030204" pitchFamily="34" charset="0"/>
              </a:rPr>
              <a:t> to facilitate and increase access to vaccination services, including pharmacies.</a:t>
            </a:r>
            <a:r>
              <a:rPr lang="en-GB" sz="2400" baseline="30000" dirty="0">
                <a:latin typeface="Calibri" panose="020F0502020204030204" pitchFamily="34" charset="0"/>
                <a:cs typeface="Calibri" panose="020F0502020204030204" pitchFamily="34" charset="0"/>
              </a:rPr>
              <a:t>107</a:t>
            </a:r>
          </a:p>
          <a:p>
            <a:pPr>
              <a:buClr>
                <a:srgbClr val="FFFFFF"/>
              </a:buClr>
              <a:defRPr/>
            </a:pPr>
            <a:endParaRPr lang="en-GB" sz="2400" baseline="300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18EA1EF9-35AB-3607-52D3-7371E42509A3}"/>
              </a:ext>
            </a:extLst>
          </p:cNvPr>
          <p:cNvSpPr/>
          <p:nvPr/>
        </p:nvSpPr>
        <p:spPr>
          <a:xfrm>
            <a:off x="1224448" y="2065410"/>
            <a:ext cx="988078" cy="97878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7" name="Content Placeholder 6" descr="Needle">
            <a:extLst>
              <a:ext uri="{FF2B5EF4-FFF2-40B4-BE49-F238E27FC236}">
                <a16:creationId xmlns:a16="http://schemas.microsoft.com/office/drawing/2014/main" id="{89575295-92DB-4EC0-08E3-B8B55566A69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411918" y="2248235"/>
            <a:ext cx="613138" cy="613138"/>
          </a:xfrm>
          <a:prstGeom prst="rect">
            <a:avLst/>
          </a:prstGeom>
        </p:spPr>
      </p:pic>
      <p:sp>
        <p:nvSpPr>
          <p:cNvPr id="5" name="Rectangle: Rounded Corners 4">
            <a:extLst>
              <a:ext uri="{FF2B5EF4-FFF2-40B4-BE49-F238E27FC236}">
                <a16:creationId xmlns:a16="http://schemas.microsoft.com/office/drawing/2014/main" id="{C3F5B831-2F9E-1A46-4080-416AE3BA13C8}"/>
              </a:ext>
            </a:extLst>
          </p:cNvPr>
          <p:cNvSpPr/>
          <p:nvPr/>
        </p:nvSpPr>
        <p:spPr>
          <a:xfrm>
            <a:off x="1579121" y="3687898"/>
            <a:ext cx="8881349" cy="1171788"/>
          </a:xfrm>
          <a:prstGeom prst="roundRect">
            <a:avLst/>
          </a:prstGeom>
          <a:solidFill>
            <a:schemeClr val="accent5">
              <a:lumMod val="20000"/>
              <a:lumOff val="80000"/>
            </a:schemeClr>
          </a:solidFill>
          <a:ln w="38100">
            <a:solidFill>
              <a:schemeClr val="accent1"/>
            </a:solidFill>
          </a:ln>
          <a:effectLst/>
        </p:spPr>
        <p:txBody>
          <a:bodyPr rtlCol="0" anchor="ctr"/>
          <a:lstStyle/>
          <a:p>
            <a:r>
              <a:rPr lang="en-GB" sz="2400" b="1" dirty="0">
                <a:latin typeface="Calibri" panose="020F0502020204030204" pitchFamily="34" charset="0"/>
                <a:cs typeface="Calibri" panose="020F0502020204030204" pitchFamily="34" charset="0"/>
              </a:rPr>
              <a:t>Increase investment on prevention </a:t>
            </a:r>
            <a:r>
              <a:rPr lang="en-GB" sz="2400" dirty="0">
                <a:latin typeface="Calibri" panose="020F0502020204030204" pitchFamily="34" charset="0"/>
                <a:cs typeface="Calibri" panose="020F0502020204030204" pitchFamily="34" charset="0"/>
              </a:rPr>
              <a:t>and, within that, increase the proportion of investment on immunisation.</a:t>
            </a:r>
            <a:r>
              <a:rPr lang="en-GB" sz="2400" baseline="30000" dirty="0">
                <a:latin typeface="Calibri" panose="020F0502020204030204" pitchFamily="34" charset="0"/>
                <a:cs typeface="Calibri" panose="020F0502020204030204" pitchFamily="34" charset="0"/>
              </a:rPr>
              <a:t>107</a:t>
            </a:r>
          </a:p>
        </p:txBody>
      </p:sp>
      <p:sp>
        <p:nvSpPr>
          <p:cNvPr id="6" name="Oval 5">
            <a:extLst>
              <a:ext uri="{FF2B5EF4-FFF2-40B4-BE49-F238E27FC236}">
                <a16:creationId xmlns:a16="http://schemas.microsoft.com/office/drawing/2014/main" id="{430DCF3F-3FDB-2134-C62B-A52AAEAA56A4}"/>
              </a:ext>
            </a:extLst>
          </p:cNvPr>
          <p:cNvSpPr/>
          <p:nvPr/>
        </p:nvSpPr>
        <p:spPr>
          <a:xfrm>
            <a:off x="9867900" y="3737938"/>
            <a:ext cx="1100392" cy="99752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12" name="Graphic 11" descr="Piggy Bank outline">
            <a:extLst>
              <a:ext uri="{FF2B5EF4-FFF2-40B4-BE49-F238E27FC236}">
                <a16:creationId xmlns:a16="http://schemas.microsoft.com/office/drawing/2014/main" id="{FB28DC52-84E2-15C3-06F1-82E7DE1A8D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84478" y="3835242"/>
            <a:ext cx="751984" cy="751984"/>
          </a:xfrm>
          <a:prstGeom prst="rect">
            <a:avLst/>
          </a:prstGeom>
        </p:spPr>
      </p:pic>
      <p:sp>
        <p:nvSpPr>
          <p:cNvPr id="15" name="TextBox 14">
            <a:extLst>
              <a:ext uri="{FF2B5EF4-FFF2-40B4-BE49-F238E27FC236}">
                <a16:creationId xmlns:a16="http://schemas.microsoft.com/office/drawing/2014/main" id="{BB9206F3-F509-AEE9-C937-BC7D26C480C9}"/>
              </a:ext>
            </a:extLst>
          </p:cNvPr>
          <p:cNvSpPr txBox="1"/>
          <p:nvPr/>
        </p:nvSpPr>
        <p:spPr>
          <a:xfrm>
            <a:off x="1311442" y="5955541"/>
            <a:ext cx="9656850" cy="215444"/>
          </a:xfrm>
          <a:prstGeom prst="rect">
            <a:avLst/>
          </a:prstGeom>
          <a:noFill/>
        </p:spPr>
        <p:txBody>
          <a:bodyPr wrap="square" rtlCol="0">
            <a:spAutoFit/>
          </a:bodyPr>
          <a:lstStyle/>
          <a:p>
            <a:pPr algn="r" defTabSz="931774">
              <a:defRPr/>
            </a:pPr>
            <a:r>
              <a:rPr lang="en-GB" sz="800">
                <a:latin typeface="Calibri" panose="020F0502020204030204" pitchFamily="34" charset="0"/>
                <a:cs typeface="Calibri" panose="020F0502020204030204" pitchFamily="34" charset="0"/>
              </a:rPr>
              <a:t>107. IFAA. The Immunisation for All Ages Manifesto: Promoting immunisation throughout life. Available at: https://ifa.ngo/wp-content/uploads/2021/04/IFAA-manifesto-2021.pdf. Accessed August 2022</a:t>
            </a:r>
          </a:p>
        </p:txBody>
      </p:sp>
      <p:sp>
        <p:nvSpPr>
          <p:cNvPr id="8" name="Slide Number Placeholder 7">
            <a:extLst>
              <a:ext uri="{FF2B5EF4-FFF2-40B4-BE49-F238E27FC236}">
                <a16:creationId xmlns:a16="http://schemas.microsoft.com/office/drawing/2014/main" id="{7B0C5AB7-3B95-6B93-F2C8-B5D2247924BB}"/>
              </a:ext>
            </a:extLst>
          </p:cNvPr>
          <p:cNvSpPr>
            <a:spLocks noGrp="1"/>
          </p:cNvSpPr>
          <p:nvPr>
            <p:ph type="sldNum" sz="quarter" idx="12"/>
          </p:nvPr>
        </p:nvSpPr>
        <p:spPr/>
        <p:txBody>
          <a:bodyPr/>
          <a:lstStyle/>
          <a:p>
            <a:fld id="{0F6661DD-0497-4E6F-9DF5-AF6631B1F6DB}" type="slidenum">
              <a:rPr lang="en-GB" smtClean="0">
                <a:latin typeface="Calibri" panose="020F0502020204030204" pitchFamily="34" charset="0"/>
                <a:cs typeface="Calibri" panose="020F0502020204030204" pitchFamily="34" charset="0"/>
              </a:rPr>
              <a:t>26</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73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7AF6-BBE4-35AE-D887-18B525611431}"/>
              </a:ext>
            </a:extLst>
          </p:cNvPr>
          <p:cNvSpPr>
            <a:spLocks noGrp="1"/>
          </p:cNvSpPr>
          <p:nvPr>
            <p:ph type="title"/>
          </p:nvPr>
        </p:nvSpPr>
        <p:spPr>
          <a:xfrm>
            <a:off x="768000" y="570404"/>
            <a:ext cx="10656000" cy="432000"/>
          </a:xfrm>
        </p:spPr>
        <p:txBody>
          <a:bodyPr/>
          <a:lstStyle/>
          <a:p>
            <a:r>
              <a:rPr lang="en-GB" dirty="0">
                <a:latin typeface="Calibri" panose="020F0502020204030204" pitchFamily="34" charset="0"/>
                <a:cs typeface="Calibri" panose="020F0502020204030204" pitchFamily="34" charset="0"/>
              </a:rPr>
              <a:t>IFAA Call to Actions</a:t>
            </a:r>
            <a:endParaRPr lang="en-GB" baseline="300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6D209B4-31CF-3A61-9107-C4D3EFD15353}"/>
              </a:ext>
            </a:extLst>
          </p:cNvPr>
          <p:cNvSpPr/>
          <p:nvPr/>
        </p:nvSpPr>
        <p:spPr>
          <a:xfrm>
            <a:off x="1828800" y="1893368"/>
            <a:ext cx="8739963" cy="1535632"/>
          </a:xfrm>
          <a:prstGeom prst="roundRect">
            <a:avLst/>
          </a:prstGeom>
          <a:solidFill>
            <a:schemeClr val="accent1">
              <a:lumMod val="20000"/>
              <a:lumOff val="80000"/>
            </a:schemeClr>
          </a:solidFill>
          <a:ln w="38100">
            <a:solidFill>
              <a:srgbClr val="002060"/>
            </a:solidFill>
          </a:ln>
          <a:effectLst/>
        </p:spPr>
        <p:txBody>
          <a:bodyPr rtlCol="0" anchor="ctr"/>
          <a:lstStyle/>
          <a:p>
            <a:pPr>
              <a:buClr>
                <a:srgbClr val="FFFFFF"/>
              </a:buClr>
              <a:defRPr/>
            </a:pPr>
            <a:endParaRPr lang="en-GB" sz="1400" baseline="3000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5277270-CF8E-F700-0523-2816ACE420F6}"/>
              </a:ext>
            </a:extLst>
          </p:cNvPr>
          <p:cNvSpPr txBox="1">
            <a:spLocks/>
          </p:cNvSpPr>
          <p:nvPr/>
        </p:nvSpPr>
        <p:spPr>
          <a:xfrm>
            <a:off x="2328148" y="2013039"/>
            <a:ext cx="8240615" cy="6975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002060"/>
                </a:solidFill>
                <a:latin typeface="Calibri" panose="020F0502020204030204" pitchFamily="34" charset="0"/>
                <a:cs typeface="Calibri" panose="020F0502020204030204" pitchFamily="34" charset="0"/>
              </a:rPr>
              <a:t>Increase public confidence in vaccines</a:t>
            </a:r>
            <a:r>
              <a:rPr lang="en-GB" sz="2400" b="1" dirty="0">
                <a:solidFill>
                  <a:schemeClr val="accent2"/>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by driving health-seeking behaviour and communicating the value of immunisation to the public through trusted stakeholders (such as healthcare professionals and allied health professionals).</a:t>
            </a:r>
            <a:r>
              <a:rPr lang="en-GB" sz="2400" baseline="30000" dirty="0">
                <a:latin typeface="Calibri" panose="020F0502020204030204" pitchFamily="34" charset="0"/>
                <a:cs typeface="Calibri" panose="020F0502020204030204" pitchFamily="34" charset="0"/>
              </a:rPr>
              <a:t>69</a:t>
            </a:r>
          </a:p>
          <a:p>
            <a:pPr marL="0" indent="0">
              <a:buFont typeface="Arial" panose="020B0604020202020204" pitchFamily="34" charset="0"/>
              <a:buNone/>
            </a:pPr>
            <a:endParaRPr lang="en-GB" sz="2400" baseline="30000" dirty="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25A6AC1B-9014-9961-FEFD-1B06A1752EEA}"/>
              </a:ext>
            </a:extLst>
          </p:cNvPr>
          <p:cNvSpPr/>
          <p:nvPr/>
        </p:nvSpPr>
        <p:spPr>
          <a:xfrm>
            <a:off x="1296148" y="2243415"/>
            <a:ext cx="988078" cy="97878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758FC607-4501-FA3F-7038-2D0B6EBB7E81}"/>
              </a:ext>
            </a:extLst>
          </p:cNvPr>
          <p:cNvSpPr/>
          <p:nvPr/>
        </p:nvSpPr>
        <p:spPr>
          <a:xfrm>
            <a:off x="1720507" y="3786411"/>
            <a:ext cx="8561177" cy="1031034"/>
          </a:xfrm>
          <a:prstGeom prst="roundRect">
            <a:avLst/>
          </a:prstGeom>
          <a:solidFill>
            <a:schemeClr val="accent5">
              <a:lumMod val="20000"/>
              <a:lumOff val="80000"/>
            </a:schemeClr>
          </a:solidFill>
          <a:ln w="38100">
            <a:solidFill>
              <a:schemeClr val="accent1"/>
            </a:solidFill>
          </a:ln>
          <a:effectLst/>
        </p:spPr>
        <p:txBody>
          <a:bodyPr rtlCol="0" anchor="ctr"/>
          <a:lstStyle/>
          <a:p>
            <a:pPr>
              <a:buClr>
                <a:srgbClr val="FFFFFF"/>
              </a:buClr>
              <a:defRPr/>
            </a:pPr>
            <a:endParaRPr lang="en-GB" sz="1400">
              <a:latin typeface="Calibri" panose="020F0502020204030204" pitchFamily="34" charset="0"/>
              <a:cs typeface="Calibri" panose="020F0502020204030204" pitchFamily="34" charset="0"/>
            </a:endParaRPr>
          </a:p>
        </p:txBody>
      </p:sp>
      <p:pic>
        <p:nvPicPr>
          <p:cNvPr id="9" name="Graphic 8" descr="Exponential Graph with solid fill">
            <a:extLst>
              <a:ext uri="{FF2B5EF4-FFF2-40B4-BE49-F238E27FC236}">
                <a16:creationId xmlns:a16="http://schemas.microsoft.com/office/drawing/2014/main" id="{F5CCAB93-C004-4311-4037-C556514B35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7268" y="2459605"/>
            <a:ext cx="565946" cy="565946"/>
          </a:xfrm>
          <a:prstGeom prst="rect">
            <a:avLst/>
          </a:prstGeom>
        </p:spPr>
      </p:pic>
      <p:sp>
        <p:nvSpPr>
          <p:cNvPr id="13" name="TextBox 12">
            <a:extLst>
              <a:ext uri="{FF2B5EF4-FFF2-40B4-BE49-F238E27FC236}">
                <a16:creationId xmlns:a16="http://schemas.microsoft.com/office/drawing/2014/main" id="{317CB6B0-22C4-3C79-AB12-C1990735DD23}"/>
              </a:ext>
            </a:extLst>
          </p:cNvPr>
          <p:cNvSpPr txBox="1"/>
          <p:nvPr/>
        </p:nvSpPr>
        <p:spPr>
          <a:xfrm>
            <a:off x="1790187" y="3904642"/>
            <a:ext cx="8081561" cy="830997"/>
          </a:xfrm>
          <a:prstGeom prst="rect">
            <a:avLst/>
          </a:prstGeom>
          <a:solidFill>
            <a:schemeClr val="accent5">
              <a:lumMod val="20000"/>
              <a:lumOff val="80000"/>
            </a:schemeClr>
          </a:solidFill>
        </p:spPr>
        <p:txBody>
          <a:bodyPr wrap="square" lIns="91440" tIns="45720" rIns="91440" bIns="45720" rtlCol="0" anchor="t">
            <a:spAutoFit/>
          </a:bodyPr>
          <a:lstStyle/>
          <a:p>
            <a:r>
              <a:rPr lang="en-GB" sz="2400" dirty="0">
                <a:latin typeface="Calibri" panose="020F0502020204030204" pitchFamily="34" charset="0"/>
                <a:cs typeface="Calibri" panose="020F0502020204030204" pitchFamily="34" charset="0"/>
              </a:rPr>
              <a:t>Ensure existing vaccine uptake targets are met and </a:t>
            </a:r>
            <a:r>
              <a:rPr lang="en-GB" sz="2400" b="1" dirty="0">
                <a:solidFill>
                  <a:srgbClr val="002060"/>
                </a:solidFill>
                <a:latin typeface="Calibri" panose="020F0502020204030204" pitchFamily="34" charset="0"/>
                <a:cs typeface="Calibri" panose="020F0502020204030204" pitchFamily="34" charset="0"/>
              </a:rPr>
              <a:t>strive for consistent vaccination targets of 90% throughout life.</a:t>
            </a:r>
            <a:r>
              <a:rPr lang="en-GB" sz="2400" baseline="30000" dirty="0">
                <a:solidFill>
                  <a:srgbClr val="002060"/>
                </a:solidFill>
                <a:latin typeface="Calibri" panose="020F0502020204030204" pitchFamily="34" charset="0"/>
                <a:cs typeface="Calibri" panose="020F0502020204030204" pitchFamily="34" charset="0"/>
              </a:rPr>
              <a:t>69</a:t>
            </a:r>
          </a:p>
        </p:txBody>
      </p:sp>
      <p:sp>
        <p:nvSpPr>
          <p:cNvPr id="15" name="Oval 14">
            <a:extLst>
              <a:ext uri="{FF2B5EF4-FFF2-40B4-BE49-F238E27FC236}">
                <a16:creationId xmlns:a16="http://schemas.microsoft.com/office/drawing/2014/main" id="{400ABAA1-FB5A-61A2-CCCF-8E85962C62C8}"/>
              </a:ext>
            </a:extLst>
          </p:cNvPr>
          <p:cNvSpPr/>
          <p:nvPr/>
        </p:nvSpPr>
        <p:spPr>
          <a:xfrm>
            <a:off x="9791085" y="3851632"/>
            <a:ext cx="981198" cy="90059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pic>
        <p:nvPicPr>
          <p:cNvPr id="11" name="Graphic 10" descr="Harvey Balls 90% outline">
            <a:extLst>
              <a:ext uri="{FF2B5EF4-FFF2-40B4-BE49-F238E27FC236}">
                <a16:creationId xmlns:a16="http://schemas.microsoft.com/office/drawing/2014/main" id="{D1EB9B6A-D8C6-F548-ACD8-E9EBABD928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9072" y="3942078"/>
            <a:ext cx="695627" cy="695627"/>
          </a:xfrm>
          <a:prstGeom prst="rect">
            <a:avLst/>
          </a:prstGeom>
        </p:spPr>
      </p:pic>
      <p:sp>
        <p:nvSpPr>
          <p:cNvPr id="3" name="TextBox 2">
            <a:extLst>
              <a:ext uri="{FF2B5EF4-FFF2-40B4-BE49-F238E27FC236}">
                <a16:creationId xmlns:a16="http://schemas.microsoft.com/office/drawing/2014/main" id="{4559EFD4-D5EA-E2EF-D8C7-140A4A488213}"/>
              </a:ext>
            </a:extLst>
          </p:cNvPr>
          <p:cNvSpPr txBox="1"/>
          <p:nvPr/>
        </p:nvSpPr>
        <p:spPr>
          <a:xfrm>
            <a:off x="4848226" y="5939887"/>
            <a:ext cx="6200386" cy="307777"/>
          </a:xfrm>
          <a:prstGeom prst="rect">
            <a:avLst/>
          </a:prstGeom>
          <a:noFill/>
        </p:spPr>
        <p:txBody>
          <a:bodyPr wrap="square" lIns="91440" tIns="45720" rIns="91440" bIns="45720" rtlCol="0" anchor="t">
            <a:spAutoFit/>
          </a:bodyPr>
          <a:lstStyle/>
          <a:p>
            <a:pPr algn="r"/>
            <a:r>
              <a:rPr lang="en-GB" sz="700">
                <a:latin typeface="Calibri" panose="020F0502020204030204" pitchFamily="34" charset="0"/>
                <a:cs typeface="Calibri" panose="020F0502020204030204" pitchFamily="34" charset="0"/>
              </a:rPr>
              <a:t>69. IFAA. The Immunisation for All Ages Manifesto: Promoting immunisation throughout life. Available at: https://ifa.ngo/wp-content/uploads/2021/04/IFAA-manifesto-2021.pdf. Accessed August 2022</a:t>
            </a:r>
            <a:endParaRPr lang="en-US" sz="7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B13D9F5-A6B5-2049-FD3F-7B3868C66CCD}"/>
              </a:ext>
            </a:extLst>
          </p:cNvPr>
          <p:cNvSpPr>
            <a:spLocks noGrp="1"/>
          </p:cNvSpPr>
          <p:nvPr>
            <p:ph type="sldNum" sz="quarter" idx="12"/>
          </p:nvPr>
        </p:nvSpPr>
        <p:spPr/>
        <p:txBody>
          <a:bodyPr/>
          <a:lstStyle/>
          <a:p>
            <a:fld id="{0F6661DD-0497-4E6F-9DF5-AF6631B1F6DB}" type="slidenum">
              <a:rPr lang="en-GB" smtClean="0">
                <a:latin typeface="Calibri" panose="020F0502020204030204" pitchFamily="34" charset="0"/>
                <a:cs typeface="Calibri" panose="020F0502020204030204" pitchFamily="34" charset="0"/>
              </a:rPr>
              <a:t>27</a:t>
            </a:fld>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051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2A944-BFE6-0B56-D97E-D3E80706EF4D}"/>
              </a:ext>
            </a:extLst>
          </p:cNvPr>
          <p:cNvSpPr>
            <a:spLocks noGrp="1"/>
          </p:cNvSpPr>
          <p:nvPr>
            <p:ph type="title"/>
          </p:nvPr>
        </p:nvSpPr>
        <p:spPr>
          <a:xfrm>
            <a:off x="2226366" y="2722917"/>
            <a:ext cx="9422563" cy="1730218"/>
          </a:xfrm>
        </p:spPr>
        <p:txBody>
          <a:bodyPr/>
          <a:lstStyle/>
          <a:p>
            <a:r>
              <a:rPr lang="en-GB" b="1" dirty="0">
                <a:solidFill>
                  <a:schemeClr val="tx2"/>
                </a:solidFill>
                <a:latin typeface="Calibri" panose="020F0502020204030204" pitchFamily="34" charset="0"/>
                <a:cs typeface="Calibri" panose="020F0502020204030204" pitchFamily="34" charset="0"/>
              </a:rPr>
              <a:t>Some outputs of continued advocacy</a:t>
            </a:r>
            <a:br>
              <a:rPr lang="en-GB" b="1" dirty="0">
                <a:solidFill>
                  <a:schemeClr val="tx2"/>
                </a:solidFill>
                <a:latin typeface="Calibri" panose="020F0502020204030204" pitchFamily="34" charset="0"/>
                <a:cs typeface="Calibri" panose="020F0502020204030204" pitchFamily="34" charset="0"/>
              </a:rPr>
            </a:br>
            <a:r>
              <a:rPr lang="en-GB" dirty="0">
                <a:solidFill>
                  <a:schemeClr val="tx2"/>
                </a:solidFill>
                <a:latin typeface="Calibri" panose="020F0502020204030204" pitchFamily="34" charset="0"/>
                <a:cs typeface="Calibri" panose="020F0502020204030204" pitchFamily="34" charset="0"/>
              </a:rPr>
              <a:t>Persistence, persistence, persistence!</a:t>
            </a:r>
          </a:p>
        </p:txBody>
      </p:sp>
    </p:spTree>
    <p:extLst>
      <p:ext uri="{BB962C8B-B14F-4D97-AF65-F5344CB8AC3E}">
        <p14:creationId xmlns:p14="http://schemas.microsoft.com/office/powerpoint/2010/main" val="137436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9798BED3-08F0-4E73-9699-162B1AE92E0F}"/>
              </a:ext>
            </a:extLst>
          </p:cNvPr>
          <p:cNvSpPr txBox="1">
            <a:spLocks/>
          </p:cNvSpPr>
          <p:nvPr/>
        </p:nvSpPr>
        <p:spPr>
          <a:xfrm>
            <a:off x="479309" y="574943"/>
            <a:ext cx="10559055" cy="5352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2400"/>
              <a:buFont typeface="Arial"/>
              <a:buNone/>
              <a:defRPr sz="24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600"/>
              <a:buFont typeface="Arial"/>
              <a:buNone/>
              <a:defRPr sz="2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4E"/>
              </a:buClr>
              <a:buSzPts val="2400"/>
              <a:buFont typeface="Arial"/>
              <a:buNone/>
              <a:tabLst/>
              <a:defRPr/>
            </a:pPr>
            <a:r>
              <a:rPr lang="en-GB" sz="3200" b="1">
                <a:solidFill>
                  <a:srgbClr val="5B9BD5"/>
                </a:solidFill>
                <a:latin typeface="Arial" panose="020B0604020202020204" pitchFamily="34" charset="0"/>
                <a:cs typeface="Arial" panose="020B0604020202020204" pitchFamily="34" charset="0"/>
              </a:rPr>
              <a:t>Countries and territories with pharmacy-based vaccination</a:t>
            </a:r>
            <a:r>
              <a:rPr lang="en-GB" sz="2800" b="1" kern="0" baseline="30000">
                <a:solidFill>
                  <a:srgbClr val="5B9BD5"/>
                </a:solidFill>
                <a:latin typeface="Arial" panose="020B0604020202020204" pitchFamily="34" charset="0"/>
                <a:cs typeface="Arial" panose="020B0604020202020204" pitchFamily="34" charset="0"/>
              </a:rPr>
              <a:t>73</a:t>
            </a:r>
            <a:endParaRPr kumimoji="0" lang="en-GB" sz="2800" b="1" i="0" u="none" strike="noStrike" kern="0" cap="none" spc="0" normalizeH="0" baseline="30000" noProof="0">
              <a:ln>
                <a:noFill/>
              </a:ln>
              <a:solidFill>
                <a:srgbClr val="5B9BD5"/>
              </a:solidFill>
              <a:effectLst/>
              <a:uLnTx/>
              <a:uFillTx/>
              <a:latin typeface="Arial" panose="020B0604020202020204" pitchFamily="34" charset="0"/>
              <a:cs typeface="Arial" panose="020B0604020202020204" pitchFamily="34" charset="0"/>
              <a:sym typeface="Arial"/>
            </a:endParaRPr>
          </a:p>
        </p:txBody>
      </p:sp>
      <p:sp>
        <p:nvSpPr>
          <p:cNvPr id="14" name="Rectangle 3">
            <a:extLst>
              <a:ext uri="{FF2B5EF4-FFF2-40B4-BE49-F238E27FC236}">
                <a16:creationId xmlns:a16="http://schemas.microsoft.com/office/drawing/2014/main" id="{1466705F-34CD-42F8-96D9-BB777F2CB5E8}"/>
              </a:ext>
            </a:extLst>
          </p:cNvPr>
          <p:cNvSpPr>
            <a:spLocks noChangeArrowheads="1"/>
          </p:cNvSpPr>
          <p:nvPr/>
        </p:nvSpPr>
        <p:spPr bwMode="auto">
          <a:xfrm>
            <a:off x="1" y="43333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3940CBF-2FBB-45D7-8205-95F315B2FA6A}"/>
              </a:ext>
            </a:extLst>
          </p:cNvPr>
          <p:cNvPicPr/>
          <p:nvPr/>
        </p:nvPicPr>
        <p:blipFill>
          <a:blip r:embed="rId3"/>
          <a:stretch>
            <a:fillRect/>
          </a:stretch>
        </p:blipFill>
        <p:spPr>
          <a:xfrm>
            <a:off x="0" y="6156794"/>
            <a:ext cx="3637534" cy="701206"/>
          </a:xfrm>
          <a:prstGeom prst="rect">
            <a:avLst/>
          </a:prstGeom>
        </p:spPr>
      </p:pic>
      <p:pic>
        <p:nvPicPr>
          <p:cNvPr id="248" name="Picture 247">
            <a:extLst>
              <a:ext uri="{FF2B5EF4-FFF2-40B4-BE49-F238E27FC236}">
                <a16:creationId xmlns:a16="http://schemas.microsoft.com/office/drawing/2014/main" id="{4B9E85CD-18B5-47AB-8C75-8554EB5C0438}"/>
              </a:ext>
            </a:extLst>
          </p:cNvPr>
          <p:cNvPicPr>
            <a:picLocks noChangeAspect="1"/>
          </p:cNvPicPr>
          <p:nvPr/>
        </p:nvPicPr>
        <p:blipFill rotWithShape="1">
          <a:blip r:embed="rId4">
            <a:extLst>
              <a:ext uri="{28A0092B-C50C-407E-A947-70E740481C1C}">
                <a14:useLocalDpi xmlns:a14="http://schemas.microsoft.com/office/drawing/2010/main" val="0"/>
              </a:ext>
            </a:extLst>
          </a:blip>
          <a:srcRect t="3469" b="11233"/>
          <a:stretch/>
        </p:blipFill>
        <p:spPr>
          <a:xfrm>
            <a:off x="2085601" y="1451195"/>
            <a:ext cx="7866703" cy="4459062"/>
          </a:xfrm>
          <a:prstGeom prst="rect">
            <a:avLst/>
          </a:prstGeom>
        </p:spPr>
      </p:pic>
      <p:sp>
        <p:nvSpPr>
          <p:cNvPr id="249" name="Rectangle 248">
            <a:extLst>
              <a:ext uri="{FF2B5EF4-FFF2-40B4-BE49-F238E27FC236}">
                <a16:creationId xmlns:a16="http://schemas.microsoft.com/office/drawing/2014/main" id="{76A1F663-14AE-4B72-A729-45C9953224A9}"/>
              </a:ext>
            </a:extLst>
          </p:cNvPr>
          <p:cNvSpPr/>
          <p:nvPr/>
        </p:nvSpPr>
        <p:spPr>
          <a:xfrm>
            <a:off x="2061951" y="3856079"/>
            <a:ext cx="1508169" cy="1266785"/>
          </a:xfrm>
          <a:prstGeom prst="rect">
            <a:avLst/>
          </a:prstGeom>
          <a:solidFill>
            <a:schemeClr val="bg1"/>
          </a:solidFill>
          <a:ln>
            <a:noFill/>
          </a:ln>
          <a:effectLst/>
        </p:spPr>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GB" sz="1100" b="1" i="0" u="none" strike="noStrike" kern="0" cap="none" spc="0" normalizeH="0" baseline="0" noProof="0">
                <a:ln>
                  <a:noFill/>
                </a:ln>
                <a:solidFill>
                  <a:prstClr val="black"/>
                </a:solidFill>
                <a:effectLst/>
                <a:uLnTx/>
                <a:uFillTx/>
                <a:latin typeface="Arial" panose="020B0604020202020204"/>
                <a:ea typeface="+mn-ea"/>
                <a:cs typeface="+mn-cs"/>
                <a:sym typeface="Arial"/>
              </a:rPr>
              <a:t>Countries and territories with pharmacy-based vaccination in </a:t>
            </a:r>
            <a:br>
              <a:rPr kumimoji="0" lang="en-GB" sz="1100" b="1" i="0" u="none" strike="noStrike" kern="0" cap="none" spc="0" normalizeH="0" baseline="0" noProof="0">
                <a:ln>
                  <a:noFill/>
                </a:ln>
                <a:solidFill>
                  <a:prstClr val="black"/>
                </a:solidFill>
                <a:effectLst/>
                <a:uLnTx/>
                <a:uFillTx/>
                <a:latin typeface="Arial" panose="020B0604020202020204"/>
                <a:ea typeface="+mn-ea"/>
                <a:cs typeface="+mn-cs"/>
                <a:sym typeface="Arial"/>
              </a:rPr>
            </a:br>
            <a:r>
              <a:rPr kumimoji="0" lang="en-GB" sz="2000" b="1" i="0" u="none" strike="noStrike" kern="0" cap="none" spc="0" normalizeH="0" baseline="0" noProof="0">
                <a:ln>
                  <a:noFill/>
                </a:ln>
                <a:solidFill>
                  <a:srgbClr val="71C0D3"/>
                </a:solidFill>
                <a:effectLst/>
                <a:uLnTx/>
                <a:uFillTx/>
                <a:latin typeface="Arial" panose="020B0604020202020204"/>
                <a:ea typeface="+mn-ea"/>
                <a:cs typeface="+mn-cs"/>
                <a:sym typeface="Arial"/>
              </a:rPr>
              <a:t>2022</a:t>
            </a:r>
            <a:r>
              <a:rPr lang="en-GB" sz="2000" b="1" kern="0" baseline="30000">
                <a:solidFill>
                  <a:srgbClr val="71C0D3"/>
                </a:solidFill>
                <a:latin typeface="Arial" panose="020B0604020202020204"/>
                <a:sym typeface="Arial"/>
              </a:rPr>
              <a:t>73</a:t>
            </a:r>
            <a:endParaRPr kumimoji="0" lang="en-GB" sz="1100" b="1" i="0" u="none" strike="noStrike" kern="0" cap="none" spc="0" normalizeH="0" baseline="30000" noProof="0">
              <a:ln>
                <a:noFill/>
              </a:ln>
              <a:solidFill>
                <a:srgbClr val="71C0D3"/>
              </a:solidFill>
              <a:effectLst/>
              <a:uLnTx/>
              <a:uFillTx/>
              <a:latin typeface="Arial" panose="020B0604020202020204"/>
              <a:ea typeface="+mn-ea"/>
              <a:cs typeface="+mn-cs"/>
              <a:sym typeface="Arial"/>
            </a:endParaRPr>
          </a:p>
        </p:txBody>
      </p:sp>
      <p:sp>
        <p:nvSpPr>
          <p:cNvPr id="250" name="TextBox 249">
            <a:extLst>
              <a:ext uri="{FF2B5EF4-FFF2-40B4-BE49-F238E27FC236}">
                <a16:creationId xmlns:a16="http://schemas.microsoft.com/office/drawing/2014/main" id="{78E890F9-EB07-47D4-BB7E-A1A8B0C1B299}"/>
              </a:ext>
            </a:extLst>
          </p:cNvPr>
          <p:cNvSpPr txBox="1"/>
          <p:nvPr/>
        </p:nvSpPr>
        <p:spPr>
          <a:xfrm>
            <a:off x="9975954" y="1828124"/>
            <a:ext cx="1506404" cy="3108543"/>
          </a:xfrm>
          <a:prstGeom prst="rect">
            <a:avLst/>
          </a:prstGeom>
          <a:noFill/>
          <a:ln w="38100">
            <a:solidFill>
              <a:srgbClr val="71C0D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Vista Sans OT"/>
                <a:cs typeface="Calibri" panose="020F0502020204030204" pitchFamily="34" charset="0"/>
              </a:rPr>
              <a:t>Since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Algeria</a:t>
            </a:r>
            <a:r>
              <a:rPr lang="en-GB" sz="1400" b="1" baseline="30000">
                <a:solidFill>
                  <a:prstClr val="black"/>
                </a:solidFill>
                <a:latin typeface="Calibri" panose="020F0502020204030204" pitchFamily="34" charset="0"/>
                <a:ea typeface="Vista Sans OT"/>
                <a:cs typeface="Calibri" panose="020F0502020204030204" pitchFamily="34" charset="0"/>
              </a:rPr>
              <a:t>74</a:t>
            </a:r>
            <a:endPar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Belgium</a:t>
            </a:r>
            <a:r>
              <a:rPr lang="en-GB" sz="1400" b="1" baseline="30000">
                <a:solidFill>
                  <a:prstClr val="black"/>
                </a:solidFill>
                <a:latin typeface="Calibri" panose="020F0502020204030204" pitchFamily="34" charset="0"/>
                <a:ea typeface="Vista Sans OT"/>
                <a:cs typeface="Calibri" panose="020F0502020204030204" pitchFamily="34" charset="0"/>
              </a:rPr>
              <a:t>75</a:t>
            </a:r>
            <a:endPar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Germany</a:t>
            </a:r>
            <a:r>
              <a:rPr lang="en-GB" sz="1400" b="1" baseline="30000">
                <a:solidFill>
                  <a:prstClr val="black"/>
                </a:solidFill>
                <a:latin typeface="Calibri" panose="020F0502020204030204" pitchFamily="34" charset="0"/>
                <a:ea typeface="Vista Sans OT"/>
                <a:cs typeface="Calibri" panose="020F0502020204030204" pitchFamily="34" charset="0"/>
              </a:rPr>
              <a:t>75</a:t>
            </a:r>
            <a:endPar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Italy</a:t>
            </a:r>
            <a:r>
              <a:rPr lang="en-GB" sz="1400" b="1" baseline="30000">
                <a:solidFill>
                  <a:prstClr val="black"/>
                </a:solidFill>
                <a:latin typeface="Calibri" panose="020F0502020204030204" pitchFamily="34" charset="0"/>
                <a:ea typeface="Vista Sans OT"/>
                <a:cs typeface="Calibri" panose="020F0502020204030204" pitchFamily="34" charset="0"/>
              </a:rPr>
              <a:t>75</a:t>
            </a:r>
            <a:endPar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Jordan</a:t>
            </a:r>
            <a:r>
              <a:rPr lang="en-GB" sz="1400" b="1" baseline="30000">
                <a:solidFill>
                  <a:prstClr val="black"/>
                </a:solidFill>
                <a:latin typeface="Calibri" panose="020F0502020204030204" pitchFamily="34" charset="0"/>
                <a:ea typeface="Vista Sans OT"/>
                <a:cs typeface="Calibri" panose="020F0502020204030204" pitchFamily="34" charset="0"/>
              </a:rPr>
              <a:t>75</a:t>
            </a:r>
            <a:endPar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Latvia</a:t>
            </a:r>
            <a:r>
              <a:rPr lang="en-GB" sz="1400" b="1" baseline="30000">
                <a:solidFill>
                  <a:prstClr val="black"/>
                </a:solidFill>
                <a:latin typeface="Calibri" panose="020F0502020204030204" pitchFamily="34" charset="0"/>
                <a:ea typeface="Vista Sans OT"/>
                <a:cs typeface="Calibri" panose="020F0502020204030204" pitchFamily="34" charset="0"/>
              </a:rPr>
              <a:t>76</a:t>
            </a:r>
            <a:endPar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Lithuania</a:t>
            </a:r>
            <a:r>
              <a:rPr lang="en-GB" sz="1400" b="1" baseline="30000">
                <a:solidFill>
                  <a:prstClr val="black"/>
                </a:solidFill>
                <a:latin typeface="Calibri" panose="020F0502020204030204" pitchFamily="34" charset="0"/>
                <a:ea typeface="Vista Sans OT"/>
                <a:cs typeface="Calibri" panose="020F0502020204030204" pitchFamily="34" charset="0"/>
              </a:rPr>
              <a:t>77</a:t>
            </a:r>
            <a:endPar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Poland</a:t>
            </a:r>
            <a:r>
              <a:rPr lang="en-GB" sz="1400" b="1" baseline="30000">
                <a:solidFill>
                  <a:prstClr val="black"/>
                </a:solidFill>
                <a:latin typeface="Calibri" panose="020F0502020204030204" pitchFamily="34" charset="0"/>
                <a:ea typeface="Vista Sans OT"/>
                <a:cs typeface="Calibri" panose="020F0502020204030204" pitchFamily="34" charset="0"/>
              </a:rPr>
              <a:t>78</a:t>
            </a:r>
            <a:endPar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Romania</a:t>
            </a:r>
            <a:r>
              <a:rPr lang="en-GB" sz="1400" b="1" baseline="30000">
                <a:solidFill>
                  <a:prstClr val="black"/>
                </a:solidFill>
                <a:latin typeface="Calibri" panose="020F0502020204030204" pitchFamily="34" charset="0"/>
                <a:ea typeface="Vista Sans OT"/>
                <a:cs typeface="Calibri" panose="020F0502020204030204" pitchFamily="34" charset="0"/>
              </a:rPr>
              <a:t>78</a:t>
            </a:r>
            <a:r>
              <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rPr>
              <a:t>,79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Saudi Arabia</a:t>
            </a:r>
            <a:r>
              <a:rPr lang="en-GB" sz="1400" b="1" baseline="30000">
                <a:solidFill>
                  <a:prstClr val="black"/>
                </a:solidFill>
                <a:latin typeface="Calibri" panose="020F0502020204030204" pitchFamily="34" charset="0"/>
                <a:ea typeface="Vista Sans OT"/>
                <a:cs typeface="Calibri" panose="020F0502020204030204" pitchFamily="34" charset="0"/>
              </a:rPr>
              <a:t>75</a:t>
            </a:r>
            <a:endPar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Vista Sans OT"/>
                <a:cs typeface="Calibri" panose="020F0502020204030204" pitchFamily="34" charset="0"/>
              </a:rPr>
              <a:t>Tunisia</a:t>
            </a:r>
            <a:r>
              <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Vista Sans OT"/>
                <a:cs typeface="Calibri" panose="020F0502020204030204" pitchFamily="34" charset="0"/>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UAE</a:t>
            </a:r>
            <a:r>
              <a:rPr lang="en-GB" sz="1400" b="1" baseline="30000">
                <a:solidFill>
                  <a:prstClr val="black"/>
                </a:solidFill>
                <a:latin typeface="Calibri" panose="020F0502020204030204" pitchFamily="34" charset="0"/>
                <a:cs typeface="Calibri" panose="020F0502020204030204" pitchFamily="34" charset="0"/>
              </a:rPr>
              <a:t>81</a:t>
            </a:r>
            <a:endParaRPr kumimoji="0" lang="en-GB" sz="1400" b="1"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1" name="TextBox 250">
            <a:extLst>
              <a:ext uri="{FF2B5EF4-FFF2-40B4-BE49-F238E27FC236}">
                <a16:creationId xmlns:a16="http://schemas.microsoft.com/office/drawing/2014/main" id="{DB1CE548-0C3B-4654-A410-593C711F856A}"/>
              </a:ext>
            </a:extLst>
          </p:cNvPr>
          <p:cNvSpPr txBox="1"/>
          <p:nvPr/>
        </p:nvSpPr>
        <p:spPr>
          <a:xfrm>
            <a:off x="767047" y="2417060"/>
            <a:ext cx="1070769" cy="923330"/>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prstClr val="black"/>
                </a:solidFill>
                <a:effectLst/>
                <a:uLnTx/>
                <a:uFillTx/>
                <a:latin typeface="Arial" panose="020B0604020202020204"/>
                <a:ea typeface="+mn-ea"/>
                <a:cs typeface="+mn-cs"/>
              </a:rPr>
              <a:t>48</a:t>
            </a:r>
          </a:p>
        </p:txBody>
      </p:sp>
      <p:sp>
        <p:nvSpPr>
          <p:cNvPr id="252" name="Oval 251">
            <a:extLst>
              <a:ext uri="{FF2B5EF4-FFF2-40B4-BE49-F238E27FC236}">
                <a16:creationId xmlns:a16="http://schemas.microsoft.com/office/drawing/2014/main" id="{A6B6B5E3-3C84-4238-AE7F-F91EADC8776F}"/>
              </a:ext>
            </a:extLst>
          </p:cNvPr>
          <p:cNvSpPr/>
          <p:nvPr/>
        </p:nvSpPr>
        <p:spPr>
          <a:xfrm>
            <a:off x="626709" y="2258971"/>
            <a:ext cx="1247459" cy="1239509"/>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4DE98F61-25B8-2E45-7B2B-D1240D72F0B0}"/>
              </a:ext>
            </a:extLst>
          </p:cNvPr>
          <p:cNvSpPr txBox="1"/>
          <p:nvPr/>
        </p:nvSpPr>
        <p:spPr>
          <a:xfrm>
            <a:off x="285645" y="5814795"/>
            <a:ext cx="6154066" cy="584775"/>
          </a:xfrm>
          <a:prstGeom prst="rect">
            <a:avLst/>
          </a:prstGeom>
          <a:noFill/>
        </p:spPr>
        <p:txBody>
          <a:bodyPr wrap="square" rtlCol="0">
            <a:spAutoFit/>
          </a:bodyPr>
          <a:lstStyle/>
          <a:p>
            <a:pPr marL="0" indent="0" defTabSz="1242304">
              <a:buNone/>
              <a:defRPr/>
            </a:pPr>
            <a:r>
              <a:rPr lang="en-HK" sz="400">
                <a:solidFill>
                  <a:prstClr val="black"/>
                </a:solidFill>
                <a:latin typeface="Arial" panose="020B0604020202020204" pitchFamily="34" charset="0"/>
                <a:cs typeface="Arial" panose="020B0604020202020204" pitchFamily="34" charset="0"/>
              </a:rPr>
              <a:t>73. International Pharmaceutical Federation (FIP). An overview of the impact of pharmacy on immunization coverage: A global survey. The Hague: International Pharmaceutical Federation; 2020 Available at: https://www.fip.org/file/4751 Accessed September 2022</a:t>
            </a:r>
            <a:endParaRPr lang="en-GB" sz="400">
              <a:solidFill>
                <a:prstClr val="black"/>
              </a:solidFill>
              <a:latin typeface="Arial" panose="020B0604020202020204" pitchFamily="34" charset="0"/>
              <a:cs typeface="Arial" panose="020B0604020202020204" pitchFamily="34" charset="0"/>
            </a:endParaRPr>
          </a:p>
          <a:p>
            <a:pPr marL="0" indent="0" defTabSz="1242304">
              <a:buNone/>
              <a:defRPr/>
            </a:pPr>
            <a:r>
              <a:rPr lang="en-GB" sz="400">
                <a:latin typeface="Arial" panose="020B0604020202020204" pitchFamily="34" charset="0"/>
                <a:cs typeface="Arial" panose="020B0604020202020204" pitchFamily="34" charset="0"/>
              </a:rPr>
              <a:t>74. </a:t>
            </a:r>
            <a:r>
              <a:rPr lang="en-GB" sz="400" err="1">
                <a:latin typeface="Arial" panose="020B0604020202020204" pitchFamily="34" charset="0"/>
                <a:cs typeface="Arial" panose="020B0604020202020204" pitchFamily="34" charset="0"/>
              </a:rPr>
              <a:t>Algérie</a:t>
            </a:r>
            <a:r>
              <a:rPr lang="en-GB" sz="400">
                <a:latin typeface="Arial" panose="020B0604020202020204" pitchFamily="34" charset="0"/>
                <a:cs typeface="Arial" panose="020B0604020202020204" pitchFamily="34" charset="0"/>
              </a:rPr>
              <a:t> Presse Service. Covid-19: 1,200 </a:t>
            </a:r>
            <a:r>
              <a:rPr lang="en-GB" sz="400" err="1">
                <a:latin typeface="Arial" panose="020B0604020202020204" pitchFamily="34" charset="0"/>
                <a:cs typeface="Arial" panose="020B0604020202020204" pitchFamily="34" charset="0"/>
              </a:rPr>
              <a:t>pharmaciens</a:t>
            </a:r>
            <a:r>
              <a:rPr lang="en-GB" sz="400">
                <a:latin typeface="Arial" panose="020B0604020202020204" pitchFamily="34" charset="0"/>
                <a:cs typeface="Arial" panose="020B0604020202020204" pitchFamily="34" charset="0"/>
              </a:rPr>
              <a:t> </a:t>
            </a:r>
            <a:r>
              <a:rPr lang="en-GB" sz="400" err="1">
                <a:latin typeface="Arial" panose="020B0604020202020204" pitchFamily="34" charset="0"/>
                <a:cs typeface="Arial" panose="020B0604020202020204" pitchFamily="34" charset="0"/>
              </a:rPr>
              <a:t>adhèrent</a:t>
            </a:r>
            <a:r>
              <a:rPr lang="en-GB" sz="400">
                <a:latin typeface="Arial" panose="020B0604020202020204" pitchFamily="34" charset="0"/>
                <a:cs typeface="Arial" panose="020B0604020202020204" pitchFamily="34" charset="0"/>
              </a:rPr>
              <a:t> à </a:t>
            </a:r>
            <a:r>
              <a:rPr lang="en-GB" sz="400" err="1">
                <a:latin typeface="Arial" panose="020B0604020202020204" pitchFamily="34" charset="0"/>
                <a:cs typeface="Arial" panose="020B0604020202020204" pitchFamily="34" charset="0"/>
              </a:rPr>
              <a:t>l'opération</a:t>
            </a:r>
            <a:r>
              <a:rPr lang="en-GB" sz="400">
                <a:latin typeface="Arial" panose="020B0604020202020204" pitchFamily="34" charset="0"/>
                <a:cs typeface="Arial" panose="020B0604020202020204" pitchFamily="34" charset="0"/>
              </a:rPr>
              <a:t> de vaccination [Internet]. 2021. updated [accessed: 22 August 2022]. Available from: https://www.aps.dz/sante-science-technologie/127354-covid-19-1-200- pharmaciens-adherent-a-a-l-operation-de-vaccination-des-citoyens. </a:t>
            </a:r>
          </a:p>
          <a:p>
            <a:pPr marL="0" indent="0">
              <a:buNone/>
            </a:pPr>
            <a:r>
              <a:rPr lang="en-GB" sz="400">
                <a:latin typeface="Arial" panose="020B0604020202020204" pitchFamily="34" charset="0"/>
                <a:cs typeface="Arial" panose="020B0604020202020204" pitchFamily="34" charset="0"/>
              </a:rPr>
              <a:t>75. International Pharmaceutical Federation. Making the case for expanding the role of the pharmacist in immunization: A focus on diphtheria-tetanus-pertussis booster, COVID-19, and meningitis vaccinations. The Hague: [Internet]. 2022. [accessed: 22 August 2022]. Available from: https://www.fip.org/file/5137</a:t>
            </a:r>
          </a:p>
          <a:p>
            <a:pPr marL="0" indent="0">
              <a:buNone/>
            </a:pPr>
            <a:r>
              <a:rPr lang="en-GB" sz="400">
                <a:latin typeface="Arial" panose="020B0604020202020204" pitchFamily="34" charset="0"/>
                <a:cs typeface="Arial" panose="020B0604020202020204" pitchFamily="34" charset="0"/>
              </a:rPr>
              <a:t>76. Baltic News Network. Latvian government allows pharmacies to carry out Covid-19 vaccination [Internet]. 2021. updated December 15, 2021. [accessed: 22 August 2022]. Available from: https://bnn-news.com/latvian-government-permitspharmacies-to-perform-covid-19-vaccination-230920. </a:t>
            </a:r>
          </a:p>
          <a:p>
            <a:endParaRPr lang="en-GB" sz="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D5FC80-3AC1-A4D7-FA12-29B188FAF7F4}"/>
              </a:ext>
            </a:extLst>
          </p:cNvPr>
          <p:cNvSpPr txBox="1"/>
          <p:nvPr/>
        </p:nvSpPr>
        <p:spPr>
          <a:xfrm>
            <a:off x="6356772" y="5819744"/>
            <a:ext cx="5705526" cy="523220"/>
          </a:xfrm>
          <a:prstGeom prst="rect">
            <a:avLst/>
          </a:prstGeom>
          <a:noFill/>
        </p:spPr>
        <p:txBody>
          <a:bodyPr wrap="square" rtlCol="0">
            <a:spAutoFit/>
          </a:bodyPr>
          <a:lstStyle/>
          <a:p>
            <a:pPr marL="0" indent="0">
              <a:buNone/>
            </a:pPr>
            <a:r>
              <a:rPr lang="en-GB" sz="400">
                <a:latin typeface="Arial" panose="020B0604020202020204" pitchFamily="34" charset="0"/>
                <a:cs typeface="Arial" panose="020B0604020202020204" pitchFamily="34" charset="0"/>
              </a:rPr>
              <a:t>77. European Observatory on Health Systems and Policies. COVID-19 vaccine deployment [Internet]. 2021. updated 14 December 2021. [accessed: 22 August 2022]. Available from: https://eurohealthobservatory.who.int/monitors/hsrm/allupdates/hsrm/lithuania/covid-19-vaccine-deployment. </a:t>
            </a:r>
          </a:p>
          <a:p>
            <a:pPr marL="0" indent="0">
              <a:buNone/>
            </a:pPr>
            <a:r>
              <a:rPr lang="en-GB" sz="400">
                <a:latin typeface="Arial" panose="020B0604020202020204" pitchFamily="34" charset="0"/>
                <a:cs typeface="Arial" panose="020B0604020202020204" pitchFamily="34" charset="0"/>
              </a:rPr>
              <a:t>78. Romanian Ministry of Health. ORDEN No. 2.382 din 4 </a:t>
            </a:r>
            <a:r>
              <a:rPr lang="en-GB" sz="400" err="1">
                <a:latin typeface="Arial" panose="020B0604020202020204" pitchFamily="34" charset="0"/>
                <a:cs typeface="Arial" panose="020B0604020202020204" pitchFamily="34" charset="0"/>
              </a:rPr>
              <a:t>noiembrie</a:t>
            </a:r>
            <a:r>
              <a:rPr lang="en-GB" sz="400">
                <a:latin typeface="Arial" panose="020B0604020202020204" pitchFamily="34" charset="0"/>
                <a:cs typeface="Arial" panose="020B0604020202020204" pitchFamily="34" charset="0"/>
              </a:rPr>
              <a:t> 2021 [Internet]. 2021. updated [accessed: Available: https://legislatie.just.ro/Public/DetaliiDocument/248262. </a:t>
            </a:r>
          </a:p>
          <a:p>
            <a:pPr marL="0" indent="0">
              <a:buNone/>
            </a:pPr>
            <a:r>
              <a:rPr lang="en-GB" sz="400">
                <a:latin typeface="Arial" panose="020B0604020202020204" pitchFamily="34" charset="0"/>
                <a:cs typeface="Arial" panose="020B0604020202020204" pitchFamily="34" charset="0"/>
              </a:rPr>
              <a:t>79. </a:t>
            </a:r>
            <a:r>
              <a:rPr lang="en-GB" sz="400" err="1">
                <a:latin typeface="Arial" panose="020B0604020202020204" pitchFamily="34" charset="0"/>
                <a:cs typeface="Arial" panose="020B0604020202020204" pitchFamily="34" charset="0"/>
              </a:rPr>
              <a:t>Birsanu</a:t>
            </a:r>
            <a:r>
              <a:rPr lang="en-GB" sz="400">
                <a:latin typeface="Arial" panose="020B0604020202020204" pitchFamily="34" charset="0"/>
                <a:cs typeface="Arial" panose="020B0604020202020204" pitchFamily="34" charset="0"/>
              </a:rPr>
              <a:t> S-E, Banu O-G, NANU C-A. ASSESSING LEGAL LIABILITY IN ROMANIAN PHARMACEUTICAL PRACTICE. PHARMACY. 2022;70(3):557-64. [accessed: 1 September 2022]. Available at: https://farmaciajournal.com/wpcontent/uploads/art-24-Birsanu_Banu_Nanu_557-564.pdf. </a:t>
            </a:r>
          </a:p>
          <a:p>
            <a:pPr marL="0" indent="0">
              <a:buNone/>
            </a:pPr>
            <a:r>
              <a:rPr lang="fr-FR" sz="400">
                <a:latin typeface="Arial" panose="020B0604020202020204" pitchFamily="34" charset="0"/>
                <a:cs typeface="Arial" panose="020B0604020202020204" pitchFamily="34" charset="0"/>
              </a:rPr>
              <a:t>80. Syndicat des Pharmaciens d'Officine de Tunisie. Guide de la vaccination dans les officine [Internet]. 2021. </a:t>
            </a:r>
            <a:r>
              <a:rPr lang="fr-FR" sz="400" err="1">
                <a:latin typeface="Arial" panose="020B0604020202020204" pitchFamily="34" charset="0"/>
                <a:cs typeface="Arial" panose="020B0604020202020204" pitchFamily="34" charset="0"/>
              </a:rPr>
              <a:t>updated</a:t>
            </a:r>
            <a:r>
              <a:rPr lang="fr-FR" sz="400">
                <a:latin typeface="Arial" panose="020B0604020202020204" pitchFamily="34" charset="0"/>
                <a:cs typeface="Arial" panose="020B0604020202020204" pitchFamily="34" charset="0"/>
              </a:rPr>
              <a:t> August 12, 2021. [</a:t>
            </a:r>
            <a:r>
              <a:rPr lang="fr-FR" sz="400" err="1">
                <a:latin typeface="Arial" panose="020B0604020202020204" pitchFamily="34" charset="0"/>
                <a:cs typeface="Arial" panose="020B0604020202020204" pitchFamily="34" charset="0"/>
              </a:rPr>
              <a:t>accessed</a:t>
            </a:r>
            <a:r>
              <a:rPr lang="fr-FR" sz="400">
                <a:latin typeface="Arial" panose="020B0604020202020204" pitchFamily="34" charset="0"/>
                <a:cs typeface="Arial" panose="020B0604020202020204" pitchFamily="34" charset="0"/>
              </a:rPr>
              <a:t>: 22 August 2022]. </a:t>
            </a:r>
            <a:r>
              <a:rPr lang="fr-FR" sz="400" err="1">
                <a:latin typeface="Arial" panose="020B0604020202020204" pitchFamily="34" charset="0"/>
                <a:cs typeface="Arial" panose="020B0604020202020204" pitchFamily="34" charset="0"/>
              </a:rPr>
              <a:t>Available</a:t>
            </a:r>
            <a:r>
              <a:rPr lang="fr-FR" sz="400">
                <a:latin typeface="Arial" panose="020B0604020202020204" pitchFamily="34" charset="0"/>
                <a:cs typeface="Arial" panose="020B0604020202020204" pitchFamily="34" charset="0"/>
              </a:rPr>
              <a:t> </a:t>
            </a:r>
            <a:r>
              <a:rPr lang="fr-FR" sz="400" err="1">
                <a:latin typeface="Arial" panose="020B0604020202020204" pitchFamily="34" charset="0"/>
                <a:cs typeface="Arial" panose="020B0604020202020204" pitchFamily="34" charset="0"/>
              </a:rPr>
              <a:t>from</a:t>
            </a:r>
            <a:r>
              <a:rPr lang="fr-FR" sz="400">
                <a:latin typeface="Arial" panose="020B0604020202020204" pitchFamily="34" charset="0"/>
                <a:cs typeface="Arial" panose="020B0604020202020204" pitchFamily="34" charset="0"/>
              </a:rPr>
              <a:t>: https://spot.tn/?mayor=articles&amp;id=975.</a:t>
            </a:r>
          </a:p>
          <a:p>
            <a:pPr marL="0" indent="0">
              <a:buNone/>
            </a:pPr>
            <a:r>
              <a:rPr lang="fr-FR" sz="400">
                <a:latin typeface="Arial" panose="020B0604020202020204" pitchFamily="34" charset="0"/>
                <a:cs typeface="Arial" panose="020B0604020202020204" pitchFamily="34" charset="0"/>
              </a:rPr>
              <a:t>81. Nandini </a:t>
            </a:r>
            <a:r>
              <a:rPr lang="fr-FR" sz="400" err="1">
                <a:latin typeface="Arial" panose="020B0604020202020204" pitchFamily="34" charset="0"/>
                <a:cs typeface="Arial" panose="020B0604020202020204" pitchFamily="34" charset="0"/>
              </a:rPr>
              <a:t>Sircar</a:t>
            </a:r>
            <a:r>
              <a:rPr lang="fr-FR" sz="400">
                <a:latin typeface="Arial" panose="020B0604020202020204" pitchFamily="34" charset="0"/>
                <a:cs typeface="Arial" panose="020B0604020202020204" pitchFamily="34" charset="0"/>
              </a:rPr>
              <a:t>, « </a:t>
            </a:r>
            <a:r>
              <a:rPr lang="en-GB" sz="400">
                <a:latin typeface="Arial" panose="020B0604020202020204" pitchFamily="34" charset="0"/>
                <a:cs typeface="Arial" panose="020B0604020202020204" pitchFamily="34" charset="0"/>
              </a:rPr>
              <a:t>UAE pharmacies to soon provide Covid-19 and influenza vaccines”, Khaleej Times, 26 September 2022, https://www.khaleejtimes.com/uae/uae-pharmacies-to-soon-provide-covid-19-and-influenza-vaccines </a:t>
            </a:r>
          </a:p>
        </p:txBody>
      </p:sp>
      <p:sp>
        <p:nvSpPr>
          <p:cNvPr id="3" name="TextBox 2">
            <a:extLst>
              <a:ext uri="{FF2B5EF4-FFF2-40B4-BE49-F238E27FC236}">
                <a16:creationId xmlns:a16="http://schemas.microsoft.com/office/drawing/2014/main" id="{3260EDB6-CC72-0B51-A0A7-E390B071B38B}"/>
              </a:ext>
            </a:extLst>
          </p:cNvPr>
          <p:cNvSpPr txBox="1"/>
          <p:nvPr/>
        </p:nvSpPr>
        <p:spPr>
          <a:xfrm>
            <a:off x="2017171" y="4975105"/>
            <a:ext cx="2028760" cy="261610"/>
          </a:xfrm>
          <a:prstGeom prst="rect">
            <a:avLst/>
          </a:prstGeom>
          <a:noFill/>
        </p:spPr>
        <p:txBody>
          <a:bodyPr wrap="square" rtlCol="0">
            <a:spAutoFit/>
          </a:bodyPr>
          <a:lstStyle/>
          <a:p>
            <a:r>
              <a:rPr lang="en-GB" sz="1100" i="1">
                <a:latin typeface="Arial" panose="020B0604020202020204" pitchFamily="34" charset="0"/>
                <a:cs typeface="Arial" panose="020B0604020202020204" pitchFamily="34" charset="0"/>
              </a:rPr>
              <a:t>As of August 2023</a:t>
            </a:r>
          </a:p>
        </p:txBody>
      </p:sp>
      <p:sp>
        <p:nvSpPr>
          <p:cNvPr id="4" name="Slide Number Placeholder 3">
            <a:extLst>
              <a:ext uri="{FF2B5EF4-FFF2-40B4-BE49-F238E27FC236}">
                <a16:creationId xmlns:a16="http://schemas.microsoft.com/office/drawing/2014/main" id="{F4C67890-C6AE-73D5-A108-272792CB56A2}"/>
              </a:ext>
            </a:extLst>
          </p:cNvPr>
          <p:cNvSpPr>
            <a:spLocks noGrp="1"/>
          </p:cNvSpPr>
          <p:nvPr>
            <p:ph type="sldNum" sz="quarter" idx="12"/>
          </p:nvPr>
        </p:nvSpPr>
        <p:spPr/>
        <p:txBody>
          <a:bodyPr/>
          <a:lstStyle/>
          <a:p>
            <a:fld id="{0F6661DD-0497-4E6F-9DF5-AF6631B1F6DB}" type="slidenum">
              <a:rPr lang="en-GB" smtClean="0"/>
              <a:t>29</a:t>
            </a:fld>
            <a:endParaRPr lang="en-GB"/>
          </a:p>
        </p:txBody>
      </p:sp>
    </p:spTree>
    <p:extLst>
      <p:ext uri="{BB962C8B-B14F-4D97-AF65-F5344CB8AC3E}">
        <p14:creationId xmlns:p14="http://schemas.microsoft.com/office/powerpoint/2010/main" val="70502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octor giving an injection to a patient&#10;&#10;Description automatically generated">
            <a:extLst>
              <a:ext uri="{FF2B5EF4-FFF2-40B4-BE49-F238E27FC236}">
                <a16:creationId xmlns:a16="http://schemas.microsoft.com/office/drawing/2014/main" id="{3435A2B3-883F-424B-5108-0E0B43B600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2328" y="1803150"/>
            <a:ext cx="5421313" cy="3589338"/>
          </a:xfrm>
          <a:prstGeom prst="rect">
            <a:avLst/>
          </a:prstGeom>
        </p:spPr>
      </p:pic>
      <p:pic>
        <p:nvPicPr>
          <p:cNvPr id="8" name="Picture 7" descr="A person holding a baby&#10;&#10;Description automatically generated">
            <a:extLst>
              <a:ext uri="{FF2B5EF4-FFF2-40B4-BE49-F238E27FC236}">
                <a16:creationId xmlns:a16="http://schemas.microsoft.com/office/drawing/2014/main" id="{DAB7E8AF-70A2-FD17-8373-63215A3D93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7641" y="1807119"/>
            <a:ext cx="2717800" cy="1790700"/>
          </a:xfrm>
          <a:prstGeom prst="rect">
            <a:avLst/>
          </a:prstGeom>
        </p:spPr>
      </p:pic>
      <p:pic>
        <p:nvPicPr>
          <p:cNvPr id="5" name="Picture 2">
            <a:extLst>
              <a:ext uri="{FF2B5EF4-FFF2-40B4-BE49-F238E27FC236}">
                <a16:creationId xmlns:a16="http://schemas.microsoft.com/office/drawing/2014/main" id="{94A1CC49-4543-302C-2605-0A18C59B92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13"/>
          <a:stretch/>
        </p:blipFill>
        <p:spPr>
          <a:xfrm>
            <a:off x="767641" y="3670844"/>
            <a:ext cx="2717800" cy="1727200"/>
          </a:xfrm>
          <a:prstGeom prst="rect">
            <a:avLst/>
          </a:prstGeom>
        </p:spPr>
      </p:pic>
      <p:pic>
        <p:nvPicPr>
          <p:cNvPr id="10" name="Picture 9" descr="A person getting a shot&#10;&#10;Description automatically generated">
            <a:extLst>
              <a:ext uri="{FF2B5EF4-FFF2-40B4-BE49-F238E27FC236}">
                <a16:creationId xmlns:a16="http://schemas.microsoft.com/office/drawing/2014/main" id="{DCD598F5-0880-0EC2-0179-9854A0CDD8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58466" y="1807119"/>
            <a:ext cx="2370138" cy="3589338"/>
          </a:xfrm>
          <a:prstGeom prst="rect">
            <a:avLst/>
          </a:prstGeom>
        </p:spPr>
      </p:pic>
      <p:sp>
        <p:nvSpPr>
          <p:cNvPr id="2" name="Title 1">
            <a:extLst>
              <a:ext uri="{FF2B5EF4-FFF2-40B4-BE49-F238E27FC236}">
                <a16:creationId xmlns:a16="http://schemas.microsoft.com/office/drawing/2014/main" id="{10911205-ADE9-AC8B-0FEC-B67BB78D50C6}"/>
              </a:ext>
            </a:extLst>
          </p:cNvPr>
          <p:cNvSpPr>
            <a:spLocks noGrp="1"/>
          </p:cNvSpPr>
          <p:nvPr>
            <p:ph type="title"/>
          </p:nvPr>
        </p:nvSpPr>
        <p:spPr>
          <a:xfrm>
            <a:off x="768000" y="519645"/>
            <a:ext cx="10656000" cy="432000"/>
          </a:xfrm>
        </p:spPr>
        <p:txBody>
          <a:bodyPr anchor="ctr">
            <a:normAutofit fontScale="90000"/>
          </a:bodyPr>
          <a:lstStyle/>
          <a:p>
            <a:r>
              <a:rPr lang="en-GB" sz="2700" b="1" dirty="0">
                <a:solidFill>
                  <a:schemeClr val="tx2"/>
                </a:solidFill>
              </a:rPr>
              <a:t>Vaccines save lives, protect health, functional ability and well-being.</a:t>
            </a:r>
            <a:br>
              <a:rPr lang="en-GB" sz="2700" b="1" dirty="0">
                <a:solidFill>
                  <a:schemeClr val="tx2"/>
                </a:solidFill>
              </a:rPr>
            </a:br>
            <a:endParaRPr lang="en-GB" sz="2700" b="1" dirty="0"/>
          </a:p>
        </p:txBody>
      </p:sp>
      <p:sp>
        <p:nvSpPr>
          <p:cNvPr id="13" name="TextBox 12">
            <a:extLst>
              <a:ext uri="{FF2B5EF4-FFF2-40B4-BE49-F238E27FC236}">
                <a16:creationId xmlns:a16="http://schemas.microsoft.com/office/drawing/2014/main" id="{230B6D0D-1632-8BDE-D210-B7E744B3D757}"/>
              </a:ext>
            </a:extLst>
          </p:cNvPr>
          <p:cNvSpPr txBox="1"/>
          <p:nvPr/>
        </p:nvSpPr>
        <p:spPr>
          <a:xfrm>
            <a:off x="767641" y="2981497"/>
            <a:ext cx="2835375" cy="523220"/>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Target: 90%</a:t>
            </a:r>
          </a:p>
        </p:txBody>
      </p:sp>
      <p:sp>
        <p:nvSpPr>
          <p:cNvPr id="14" name="TextBox 13">
            <a:extLst>
              <a:ext uri="{FF2B5EF4-FFF2-40B4-BE49-F238E27FC236}">
                <a16:creationId xmlns:a16="http://schemas.microsoft.com/office/drawing/2014/main" id="{4FBD5FCF-CDA9-0BCB-0986-ACFA96DE999F}"/>
              </a:ext>
            </a:extLst>
          </p:cNvPr>
          <p:cNvSpPr txBox="1"/>
          <p:nvPr/>
        </p:nvSpPr>
        <p:spPr>
          <a:xfrm>
            <a:off x="9478825" y="4779817"/>
            <a:ext cx="2835375" cy="523220"/>
          </a:xfrm>
          <a:prstGeom prst="rect">
            <a:avLst/>
          </a:prstGeom>
          <a:noFill/>
        </p:spPr>
        <p:txBody>
          <a:bodyPr wrap="square" rtlCol="0">
            <a:spAutoFit/>
          </a:bodyPr>
          <a:lstStyle/>
          <a:p>
            <a:r>
              <a:rPr lang="en-GB" sz="2800" dirty="0">
                <a:solidFill>
                  <a:schemeClr val="bg1"/>
                </a:solidFill>
                <a:latin typeface="Calibri" panose="020F0502020204030204" pitchFamily="34" charset="0"/>
                <a:cs typeface="Calibri" panose="020F0502020204030204" pitchFamily="34" charset="0"/>
              </a:rPr>
              <a:t>Target: 75%</a:t>
            </a:r>
          </a:p>
        </p:txBody>
      </p:sp>
      <p:sp>
        <p:nvSpPr>
          <p:cNvPr id="4" name="TextBox 3">
            <a:extLst>
              <a:ext uri="{FF2B5EF4-FFF2-40B4-BE49-F238E27FC236}">
                <a16:creationId xmlns:a16="http://schemas.microsoft.com/office/drawing/2014/main" id="{97B21E44-6701-C2B5-8B34-A67431B5AB95}"/>
              </a:ext>
            </a:extLst>
          </p:cNvPr>
          <p:cNvSpPr txBox="1"/>
          <p:nvPr/>
        </p:nvSpPr>
        <p:spPr>
          <a:xfrm>
            <a:off x="664464" y="735645"/>
            <a:ext cx="6156960" cy="523220"/>
          </a:xfrm>
          <a:prstGeom prst="rect">
            <a:avLst/>
          </a:prstGeom>
          <a:noFill/>
        </p:spPr>
        <p:txBody>
          <a:bodyPr wrap="square">
            <a:spAutoFit/>
          </a:bodyPr>
          <a:lstStyle/>
          <a:p>
            <a:r>
              <a:rPr lang="en-GB" sz="2800" b="1" dirty="0"/>
              <a:t>Across all ages.</a:t>
            </a:r>
            <a:endParaRPr lang="en-GB" sz="2800" dirty="0"/>
          </a:p>
        </p:txBody>
      </p:sp>
    </p:spTree>
    <p:extLst>
      <p:ext uri="{BB962C8B-B14F-4D97-AF65-F5344CB8AC3E}">
        <p14:creationId xmlns:p14="http://schemas.microsoft.com/office/powerpoint/2010/main" val="8192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A2868B-850D-EFEE-5574-392ABF543AD6}"/>
              </a:ext>
            </a:extLst>
          </p:cNvPr>
          <p:cNvSpPr/>
          <p:nvPr/>
        </p:nvSpPr>
        <p:spPr>
          <a:xfrm>
            <a:off x="298174" y="1044093"/>
            <a:ext cx="11668539" cy="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E0199D-E4EF-C668-4187-75E178D34F8F}"/>
              </a:ext>
            </a:extLst>
          </p:cNvPr>
          <p:cNvSpPr>
            <a:spLocks noGrp="1"/>
          </p:cNvSpPr>
          <p:nvPr>
            <p:ph type="title"/>
          </p:nvPr>
        </p:nvSpPr>
        <p:spPr>
          <a:xfrm>
            <a:off x="772539" y="613719"/>
            <a:ext cx="11328000" cy="430374"/>
          </a:xfrm>
        </p:spPr>
        <p:txBody>
          <a:bodyPr/>
          <a:lstStyle/>
          <a:p>
            <a:pPr>
              <a:lnSpc>
                <a:spcPct val="100000"/>
              </a:lnSpc>
            </a:pPr>
            <a:r>
              <a:rPr lang="en-GB" b="1" i="0" u="none" strike="noStrike" baseline="0" dirty="0">
                <a:solidFill>
                  <a:schemeClr val="tx2"/>
                </a:solidFill>
                <a:latin typeface="Calibri" panose="020F0502020204030204" pitchFamily="34" charset="0"/>
                <a:cs typeface="Calibri" panose="020F0502020204030204" pitchFamily="34" charset="0"/>
              </a:rPr>
              <a:t>Prescribing authority: Simplifying the patient journey</a:t>
            </a:r>
            <a:br>
              <a:rPr lang="en-GB" b="1" dirty="0">
                <a:solidFill>
                  <a:schemeClr val="tx2"/>
                </a:solidFill>
                <a:latin typeface="Calibri" panose="020F0502020204030204" pitchFamily="34" charset="0"/>
                <a:cs typeface="Calibri" panose="020F0502020204030204" pitchFamily="34" charset="0"/>
              </a:rPr>
            </a:br>
            <a:endParaRPr lang="en-GB" b="1" dirty="0">
              <a:solidFill>
                <a:schemeClr val="tx2"/>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3E08DCA-6BC7-BCE1-F7EA-C17DEE2049E9}"/>
              </a:ext>
            </a:extLst>
          </p:cNvPr>
          <p:cNvPicPr>
            <a:picLocks noChangeAspect="1"/>
          </p:cNvPicPr>
          <p:nvPr/>
        </p:nvPicPr>
        <p:blipFill>
          <a:blip r:embed="rId3"/>
          <a:stretch>
            <a:fillRect/>
          </a:stretch>
        </p:blipFill>
        <p:spPr>
          <a:xfrm>
            <a:off x="142531" y="1444495"/>
            <a:ext cx="11906938" cy="5291972"/>
          </a:xfrm>
          <a:prstGeom prst="rect">
            <a:avLst/>
          </a:prstGeom>
        </p:spPr>
      </p:pic>
    </p:spTree>
    <p:extLst>
      <p:ext uri="{BB962C8B-B14F-4D97-AF65-F5344CB8AC3E}">
        <p14:creationId xmlns:p14="http://schemas.microsoft.com/office/powerpoint/2010/main" val="276211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36875D-86C1-A616-E109-98B0162929A4}"/>
              </a:ext>
            </a:extLst>
          </p:cNvPr>
          <p:cNvSpPr/>
          <p:nvPr/>
        </p:nvSpPr>
        <p:spPr>
          <a:xfrm>
            <a:off x="152400" y="1309364"/>
            <a:ext cx="118872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32EAD4-60C0-7AB7-58C1-491134E99AB3}"/>
              </a:ext>
            </a:extLst>
          </p:cNvPr>
          <p:cNvSpPr>
            <a:spLocks noGrp="1"/>
          </p:cNvSpPr>
          <p:nvPr>
            <p:ph type="title"/>
          </p:nvPr>
        </p:nvSpPr>
        <p:spPr>
          <a:xfrm>
            <a:off x="432000" y="503391"/>
            <a:ext cx="11328000" cy="430374"/>
          </a:xfrm>
        </p:spPr>
        <p:txBody>
          <a:bodyPr/>
          <a:lstStyle/>
          <a:p>
            <a:r>
              <a:rPr lang="en-GB" sz="2800" b="1" dirty="0">
                <a:solidFill>
                  <a:schemeClr val="tx2"/>
                </a:solidFill>
                <a:latin typeface="Calibri" panose="020F0502020204030204" pitchFamily="34" charset="0"/>
                <a:cs typeface="Calibri" panose="020F0502020204030204" pitchFamily="34" charset="0"/>
              </a:rPr>
              <a:t>USA: Does a patient need a prescription for a pharmacist to </a:t>
            </a:r>
            <a:br>
              <a:rPr lang="en-GB" sz="2800" b="1" dirty="0">
                <a:solidFill>
                  <a:schemeClr val="tx2"/>
                </a:solidFill>
                <a:latin typeface="Calibri" panose="020F0502020204030204" pitchFamily="34" charset="0"/>
                <a:cs typeface="Calibri" panose="020F0502020204030204" pitchFamily="34" charset="0"/>
              </a:rPr>
            </a:br>
            <a:r>
              <a:rPr lang="en-GB" sz="2800" b="1" dirty="0" err="1">
                <a:solidFill>
                  <a:schemeClr val="tx2"/>
                </a:solidFill>
                <a:latin typeface="Calibri" panose="020F0502020204030204" pitchFamily="34" charset="0"/>
                <a:cs typeface="Calibri" panose="020F0502020204030204" pitchFamily="34" charset="0"/>
              </a:rPr>
              <a:t>administer </a:t>
            </a:r>
            <a:r>
              <a:rPr lang="en-GB" sz="2800" b="1" dirty="0">
                <a:solidFill>
                  <a:schemeClr val="tx2"/>
                </a:solidFill>
                <a:latin typeface="Calibri" panose="020F0502020204030204" pitchFamily="34" charset="0"/>
                <a:cs typeface="Calibri" panose="020F0502020204030204" pitchFamily="34" charset="0"/>
              </a:rPr>
              <a:t>a </a:t>
            </a:r>
            <a:r>
              <a:rPr lang="en-GB" sz="2800" b="1" dirty="0" err="1">
                <a:solidFill>
                  <a:schemeClr val="tx2"/>
                </a:solidFill>
                <a:latin typeface="Calibri" panose="020F0502020204030204" pitchFamily="34" charset="0"/>
                <a:cs typeface="Calibri" panose="020F0502020204030204" pitchFamily="34" charset="0"/>
              </a:rPr>
              <a:t>vaccine </a:t>
            </a:r>
            <a:r>
              <a:rPr lang="en-GB" sz="2800" b="1" dirty="0">
                <a:solidFill>
                  <a:schemeClr val="tx2"/>
                </a:solidFill>
                <a:latin typeface="Calibri" panose="020F0502020204030204" pitchFamily="34" charset="0"/>
                <a:cs typeface="Calibri" panose="020F0502020204030204" pitchFamily="34" charset="0"/>
              </a:rPr>
              <a:t>from the adult immunisation </a:t>
            </a:r>
            <a:r>
              <a:rPr lang="en-GB" sz="2800" b="1" dirty="0" err="1">
                <a:solidFill>
                  <a:schemeClr val="tx2"/>
                </a:solidFill>
                <a:latin typeface="Calibri" panose="020F0502020204030204" pitchFamily="34" charset="0"/>
                <a:cs typeface="Calibri" panose="020F0502020204030204" pitchFamily="34" charset="0"/>
              </a:rPr>
              <a:t>programme</a:t>
            </a:r>
            <a:r>
              <a:rPr lang="en-GB" sz="2800" b="1" dirty="0">
                <a:solidFill>
                  <a:schemeClr val="tx2"/>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56A2377-1F08-CDD6-11E9-A33575166612}"/>
              </a:ext>
            </a:extLst>
          </p:cNvPr>
          <p:cNvPicPr>
            <a:picLocks noChangeAspect="1"/>
          </p:cNvPicPr>
          <p:nvPr/>
        </p:nvPicPr>
        <p:blipFill rotWithShape="1">
          <a:blip r:embed="rId2"/>
          <a:srcRect t="16934"/>
          <a:stretch/>
        </p:blipFill>
        <p:spPr>
          <a:xfrm>
            <a:off x="1268400" y="1264282"/>
            <a:ext cx="9486685" cy="4691420"/>
          </a:xfrm>
          <a:prstGeom prst="rect">
            <a:avLst/>
          </a:prstGeom>
        </p:spPr>
      </p:pic>
      <p:sp>
        <p:nvSpPr>
          <p:cNvPr id="8" name="TextBox 7">
            <a:extLst>
              <a:ext uri="{FF2B5EF4-FFF2-40B4-BE49-F238E27FC236}">
                <a16:creationId xmlns:a16="http://schemas.microsoft.com/office/drawing/2014/main" id="{CC6C13AC-B9F4-05F6-033D-23C3AE277784}"/>
              </a:ext>
            </a:extLst>
          </p:cNvPr>
          <p:cNvSpPr txBox="1"/>
          <p:nvPr/>
        </p:nvSpPr>
        <p:spPr>
          <a:xfrm>
            <a:off x="4016828" y="6211669"/>
            <a:ext cx="7881258" cy="369332"/>
          </a:xfrm>
          <a:prstGeom prst="rect">
            <a:avLst/>
          </a:prstGeom>
          <a:noFill/>
        </p:spPr>
        <p:txBody>
          <a:bodyPr wrap="square">
            <a:spAutoFit/>
          </a:bodyPr>
          <a:lstStyle/>
          <a:p>
            <a:r>
              <a:rPr lang="en-GB" sz="1800" dirty="0">
                <a:latin typeface="Calibri" panose="020F0502020204030204" pitchFamily="34" charset="0"/>
                <a:cs typeface="Calibri" panose="020F0502020204030204" pitchFamily="34" charset="0"/>
              </a:rPr>
              <a:t>NASPA</a:t>
            </a:r>
            <a:r>
              <a:rPr lang="en-GB" sz="1800" dirty="0">
                <a:latin typeface="Calibri" panose="020F0502020204030204" pitchFamily="34" charset="0"/>
                <a:cs typeface="Calibri" panose="020F0502020204030204" pitchFamily="34" charset="0"/>
                <a:hlinkClick r:id="rId3"/>
              </a:rPr>
              <a:t>, USA, https://naspa.us/resource/pharmacist-authority-to-immunize/ </a:t>
            </a:r>
            <a:endParaRPr lang="en-GB" dirty="0"/>
          </a:p>
        </p:txBody>
      </p:sp>
    </p:spTree>
    <p:extLst>
      <p:ext uri="{BB962C8B-B14F-4D97-AF65-F5344CB8AC3E}">
        <p14:creationId xmlns:p14="http://schemas.microsoft.com/office/powerpoint/2010/main" val="337139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50B67F-E167-B233-08B9-711D2F6CBD04}"/>
              </a:ext>
            </a:extLst>
          </p:cNvPr>
          <p:cNvSpPr/>
          <p:nvPr/>
        </p:nvSpPr>
        <p:spPr>
          <a:xfrm>
            <a:off x="152400" y="1273629"/>
            <a:ext cx="118872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611325C-A7CF-C41F-3526-EE9A68497028}"/>
              </a:ext>
            </a:extLst>
          </p:cNvPr>
          <p:cNvPicPr>
            <a:picLocks noChangeAspect="1"/>
          </p:cNvPicPr>
          <p:nvPr/>
        </p:nvPicPr>
        <p:blipFill>
          <a:blip r:embed="rId2"/>
          <a:stretch>
            <a:fillRect/>
          </a:stretch>
        </p:blipFill>
        <p:spPr>
          <a:xfrm>
            <a:off x="2079171" y="195807"/>
            <a:ext cx="9514503" cy="5894154"/>
          </a:xfrm>
          <a:prstGeom prst="rect">
            <a:avLst/>
          </a:prstGeom>
        </p:spPr>
      </p:pic>
      <p:sp>
        <p:nvSpPr>
          <p:cNvPr id="7" name="Title 1">
            <a:extLst>
              <a:ext uri="{FF2B5EF4-FFF2-40B4-BE49-F238E27FC236}">
                <a16:creationId xmlns:a16="http://schemas.microsoft.com/office/drawing/2014/main" id="{C09EF878-FF48-4D9D-DB46-14729C031474}"/>
              </a:ext>
            </a:extLst>
          </p:cNvPr>
          <p:cNvSpPr>
            <a:spLocks noGrp="1"/>
          </p:cNvSpPr>
          <p:nvPr>
            <p:ph type="title"/>
          </p:nvPr>
        </p:nvSpPr>
        <p:spPr>
          <a:xfrm>
            <a:off x="518886" y="518818"/>
            <a:ext cx="11328400" cy="431800"/>
          </a:xfrm>
        </p:spPr>
        <p:txBody>
          <a:bodyPr/>
          <a:lstStyle/>
          <a:p>
            <a:r>
              <a:rPr lang="en-GB" b="1" dirty="0">
                <a:solidFill>
                  <a:schemeClr val="tx2"/>
                </a:solidFill>
                <a:latin typeface="Calibri" panose="020F0502020204030204" pitchFamily="34" charset="0"/>
                <a:cs typeface="Calibri" panose="020F0502020204030204" pitchFamily="34" charset="0"/>
              </a:rPr>
              <a:t>CANADA</a:t>
            </a:r>
          </a:p>
        </p:txBody>
      </p:sp>
      <p:sp>
        <p:nvSpPr>
          <p:cNvPr id="9" name="TextBox 8">
            <a:extLst>
              <a:ext uri="{FF2B5EF4-FFF2-40B4-BE49-F238E27FC236}">
                <a16:creationId xmlns:a16="http://schemas.microsoft.com/office/drawing/2014/main" id="{3F26FFB9-83C5-26A4-78B2-1F0820FE4D31}"/>
              </a:ext>
            </a:extLst>
          </p:cNvPr>
          <p:cNvSpPr txBox="1"/>
          <p:nvPr/>
        </p:nvSpPr>
        <p:spPr>
          <a:xfrm>
            <a:off x="3864428" y="6183079"/>
            <a:ext cx="8197332" cy="584775"/>
          </a:xfrm>
          <a:prstGeom prst="rect">
            <a:avLst/>
          </a:prstGeom>
          <a:noFill/>
        </p:spPr>
        <p:txBody>
          <a:bodyPr wrap="square">
            <a:spAutoFit/>
          </a:bodyPr>
          <a:lstStyle/>
          <a:p>
            <a:r>
              <a:rPr lang="en-GB" sz="1600" dirty="0"/>
              <a:t>Canadian Pharmacists Association, https://www.pharmacists.ca/cpha-ca/assets/File/cpha-on-the-issues/Immunization_ChartOct.pdf </a:t>
            </a:r>
          </a:p>
        </p:txBody>
      </p:sp>
      <p:sp>
        <p:nvSpPr>
          <p:cNvPr id="11" name="Arrow: Right 10">
            <a:extLst>
              <a:ext uri="{FF2B5EF4-FFF2-40B4-BE49-F238E27FC236}">
                <a16:creationId xmlns:a16="http://schemas.microsoft.com/office/drawing/2014/main" id="{AC4D6CEA-EF71-F955-DB35-DB887A8F9775}"/>
              </a:ext>
            </a:extLst>
          </p:cNvPr>
          <p:cNvSpPr/>
          <p:nvPr/>
        </p:nvSpPr>
        <p:spPr>
          <a:xfrm>
            <a:off x="353940" y="2447492"/>
            <a:ext cx="1655095" cy="596263"/>
          </a:xfrm>
          <a:prstGeom prst="rightArrow">
            <a:avLst>
              <a:gd name="adj1" fmla="val 57804"/>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976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8B4B85-C22D-CC10-99BF-651E32239AAA}"/>
              </a:ext>
            </a:extLst>
          </p:cNvPr>
          <p:cNvSpPr/>
          <p:nvPr/>
        </p:nvSpPr>
        <p:spPr>
          <a:xfrm>
            <a:off x="152400" y="1273629"/>
            <a:ext cx="118872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A19AA20-1A0A-786C-CC07-F9BE2893320C}"/>
              </a:ext>
            </a:extLst>
          </p:cNvPr>
          <p:cNvSpPr>
            <a:spLocks noGrp="1"/>
          </p:cNvSpPr>
          <p:nvPr>
            <p:ph type="title"/>
          </p:nvPr>
        </p:nvSpPr>
        <p:spPr>
          <a:xfrm>
            <a:off x="432000" y="560164"/>
            <a:ext cx="11328000" cy="430374"/>
          </a:xfrm>
        </p:spPr>
        <p:txBody>
          <a:bodyPr/>
          <a:lstStyle/>
          <a:p>
            <a:r>
              <a:rPr lang="en-GB" b="1" dirty="0">
                <a:solidFill>
                  <a:schemeClr val="tx2"/>
                </a:solidFill>
                <a:latin typeface="Calibri" panose="020F0502020204030204" pitchFamily="34" charset="0"/>
                <a:cs typeface="Calibri" panose="020F0502020204030204" pitchFamily="34" charset="0"/>
              </a:rPr>
              <a:t>PORTUGAL</a:t>
            </a:r>
          </a:p>
        </p:txBody>
      </p:sp>
      <p:pic>
        <p:nvPicPr>
          <p:cNvPr id="6" name="Content Placeholder 5">
            <a:extLst>
              <a:ext uri="{FF2B5EF4-FFF2-40B4-BE49-F238E27FC236}">
                <a16:creationId xmlns:a16="http://schemas.microsoft.com/office/drawing/2014/main" id="{825E8611-70A1-1989-86F7-884E4C9EE7FA}"/>
              </a:ext>
            </a:extLst>
          </p:cNvPr>
          <p:cNvPicPr>
            <a:picLocks noGrp="1" noChangeAspect="1"/>
          </p:cNvPicPr>
          <p:nvPr>
            <p:ph idx="1"/>
          </p:nvPr>
        </p:nvPicPr>
        <p:blipFill rotWithShape="1">
          <a:blip r:embed="rId2"/>
          <a:srcRect t="12107"/>
          <a:stretch/>
        </p:blipFill>
        <p:spPr>
          <a:xfrm>
            <a:off x="4321629" y="1338943"/>
            <a:ext cx="7126733" cy="4493364"/>
          </a:xfr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EE04BE58-876C-4287-1787-115C366295DF}"/>
              </a:ext>
            </a:extLst>
          </p:cNvPr>
          <p:cNvSpPr txBox="1"/>
          <p:nvPr/>
        </p:nvSpPr>
        <p:spPr>
          <a:xfrm>
            <a:off x="4397829" y="6098744"/>
            <a:ext cx="6096000" cy="523220"/>
          </a:xfrm>
          <a:prstGeom prst="rect">
            <a:avLst/>
          </a:prstGeom>
          <a:noFill/>
        </p:spPr>
        <p:txBody>
          <a:bodyPr wrap="square">
            <a:spAutoFit/>
          </a:bodyPr>
          <a:lstStyle/>
          <a:p>
            <a:r>
              <a:rPr lang="en-GB" sz="1400" dirty="0">
                <a:latin typeface="Calibri" panose="020F0502020204030204" pitchFamily="34" charset="0"/>
                <a:cs typeface="Calibri" panose="020F0502020204030204" pitchFamily="34" charset="0"/>
              </a:rPr>
              <a:t>Vaccines Today: </a:t>
            </a:r>
            <a:r>
              <a:rPr lang="en-GB" sz="1400" dirty="0">
                <a:latin typeface="Calibri" panose="020F0502020204030204" pitchFamily="34" charset="0"/>
                <a:cs typeface="Calibri" panose="020F0502020204030204" pitchFamily="34" charset="0"/>
                <a:hlinkClick r:id="rId3"/>
              </a:rPr>
              <a:t>https:</a:t>
            </a:r>
            <a:r>
              <a:rPr lang="en-GB" sz="1400" dirty="0">
                <a:latin typeface="Calibri" panose="020F0502020204030204" pitchFamily="34" charset="0"/>
                <a:cs typeface="Calibri" panose="020F0502020204030204" pitchFamily="34" charset="0"/>
              </a:rPr>
              <a:t>//www.vaccinestoday.eu/stories/pharmacy-pilot-project-increases-flu-vaccination-by-32/ </a:t>
            </a:r>
          </a:p>
        </p:txBody>
      </p:sp>
      <p:sp>
        <p:nvSpPr>
          <p:cNvPr id="9" name="TextBox 8">
            <a:extLst>
              <a:ext uri="{FF2B5EF4-FFF2-40B4-BE49-F238E27FC236}">
                <a16:creationId xmlns:a16="http://schemas.microsoft.com/office/drawing/2014/main" id="{27CFFD32-070E-0401-AFE5-7236B950F906}"/>
              </a:ext>
            </a:extLst>
          </p:cNvPr>
          <p:cNvSpPr txBox="1"/>
          <p:nvPr/>
        </p:nvSpPr>
        <p:spPr>
          <a:xfrm>
            <a:off x="431999" y="2068286"/>
            <a:ext cx="3552171"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Calibri" panose="020F0502020204030204" pitchFamily="34" charset="0"/>
                <a:cs typeface="Calibri" panose="020F0502020204030204" pitchFamily="34" charset="0"/>
              </a:rPr>
              <a:t>Without prescription</a:t>
            </a:r>
          </a:p>
          <a:p>
            <a:pPr marL="285750" indent="-285750">
              <a:buFont typeface="Arial" panose="020B0604020202020204" pitchFamily="34" charset="0"/>
              <a:buChar char="•"/>
            </a:pPr>
            <a:r>
              <a:rPr lang="en-GB" sz="2400" b="1" dirty="0">
                <a:latin typeface="Calibri" panose="020F0502020204030204" pitchFamily="34" charset="0"/>
                <a:cs typeface="Calibri" panose="020F0502020204030204" pitchFamily="34" charset="0"/>
              </a:rPr>
              <a:t>No out-of-pocket payment</a:t>
            </a:r>
          </a:p>
        </p:txBody>
      </p:sp>
    </p:spTree>
    <p:extLst>
      <p:ext uri="{BB962C8B-B14F-4D97-AF65-F5344CB8AC3E}">
        <p14:creationId xmlns:p14="http://schemas.microsoft.com/office/powerpoint/2010/main" val="329344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D23C11-48E2-4E0B-BE5B-3661A5113A9C}"/>
              </a:ext>
            </a:extLst>
          </p:cNvPr>
          <p:cNvSpPr>
            <a:spLocks noGrp="1"/>
          </p:cNvSpPr>
          <p:nvPr>
            <p:ph type="body" sz="quarter" idx="12"/>
          </p:nvPr>
        </p:nvSpPr>
        <p:spPr>
          <a:xfrm>
            <a:off x="718058" y="645964"/>
            <a:ext cx="10755883" cy="460405"/>
          </a:xfrm>
        </p:spPr>
        <p:txBody>
          <a:bodyPr/>
          <a:lstStyle/>
          <a:p>
            <a:r>
              <a:rPr lang="en-GB" sz="3600" b="1" i="0" dirty="0">
                <a:solidFill>
                  <a:schemeClr val="tx2"/>
                </a:solidFill>
                <a:latin typeface="Calibri" panose="020F0502020204030204" pitchFamily="34" charset="0"/>
                <a:cs typeface="Calibri" panose="020F0502020204030204" pitchFamily="34" charset="0"/>
              </a:rPr>
              <a:t>Ireland: Flu Vaccination Rates 2008 -2020</a:t>
            </a:r>
          </a:p>
        </p:txBody>
      </p:sp>
      <p:sp>
        <p:nvSpPr>
          <p:cNvPr id="13" name="TextBox 12">
            <a:extLst>
              <a:ext uri="{FF2B5EF4-FFF2-40B4-BE49-F238E27FC236}">
                <a16:creationId xmlns:a16="http://schemas.microsoft.com/office/drawing/2014/main" id="{11CA9D2E-1E0A-4E07-B90E-C61ACD2A4A61}"/>
              </a:ext>
            </a:extLst>
          </p:cNvPr>
          <p:cNvSpPr txBox="1"/>
          <p:nvPr/>
        </p:nvSpPr>
        <p:spPr>
          <a:xfrm>
            <a:off x="1485900" y="4568241"/>
            <a:ext cx="8845877" cy="1394997"/>
          </a:xfrm>
          <a:prstGeom prst="rect">
            <a:avLst/>
          </a:prstGeom>
          <a:noFill/>
        </p:spPr>
        <p:txBody>
          <a:bodyPr wrap="square">
            <a:spAutoFit/>
          </a:bodyPr>
          <a:lstStyle/>
          <a:p>
            <a:pPr marL="334842" indent="-334842" algn="just">
              <a:lnSpc>
                <a:spcPct val="107000"/>
              </a:lnSpc>
              <a:buClr>
                <a:schemeClr val="accent1">
                  <a:lumMod val="60000"/>
                  <a:lumOff val="40000"/>
                </a:schemeClr>
              </a:buClr>
              <a:buFont typeface="Symbol" panose="05050102010706020507" pitchFamily="18" charset="2"/>
              <a:buChar char=""/>
            </a:pPr>
            <a:r>
              <a:rPr lang="en-IE" sz="2000" dirty="0">
                <a:latin typeface="Calibri" panose="020F0502020204030204" pitchFamily="34" charset="0"/>
                <a:ea typeface="Calibri" panose="020F0502020204030204" pitchFamily="34" charset="0"/>
                <a:cs typeface="Calibri" panose="020F0502020204030204" pitchFamily="34" charset="0"/>
              </a:rPr>
              <a:t>Pharmacies now account for 24.8% of flu vaccines in primary care</a:t>
            </a:r>
          </a:p>
          <a:p>
            <a:pPr marL="334842" indent="-334842" algn="just">
              <a:lnSpc>
                <a:spcPct val="107000"/>
              </a:lnSpc>
              <a:spcAft>
                <a:spcPts val="781"/>
              </a:spcAft>
              <a:buClr>
                <a:schemeClr val="accent1">
                  <a:lumMod val="60000"/>
                  <a:lumOff val="40000"/>
                </a:schemeClr>
              </a:buClr>
              <a:buFont typeface="Symbol" panose="05050102010706020507" pitchFamily="18" charset="2"/>
              <a:buChar char=""/>
            </a:pPr>
            <a:r>
              <a:rPr lang="en-IE" sz="2000" dirty="0">
                <a:latin typeface="Calibri" panose="020F0502020204030204" pitchFamily="34" charset="0"/>
                <a:ea typeface="Calibri" panose="020F0502020204030204" pitchFamily="34" charset="0"/>
                <a:cs typeface="Calibri" panose="020F0502020204030204" pitchFamily="34" charset="0"/>
              </a:rPr>
              <a:t>In the 20/21 season ~ 85% of all </a:t>
            </a:r>
            <a:r>
              <a:rPr lang="en-IE" sz="2000" dirty="0" err="1">
                <a:latin typeface="Calibri" panose="020F0502020204030204" pitchFamily="34" charset="0"/>
                <a:ea typeface="Calibri" panose="020F0502020204030204" pitchFamily="34" charset="0"/>
                <a:cs typeface="Calibri" panose="020F0502020204030204" pitchFamily="34" charset="0"/>
              </a:rPr>
              <a:t>pharmacies provided </a:t>
            </a:r>
            <a:r>
              <a:rPr lang="en-IE" sz="2000" dirty="0">
                <a:latin typeface="Calibri" panose="020F0502020204030204" pitchFamily="34" charset="0"/>
                <a:ea typeface="Calibri" panose="020F0502020204030204" pitchFamily="34" charset="0"/>
                <a:cs typeface="Calibri" panose="020F0502020204030204" pitchFamily="34" charset="0"/>
              </a:rPr>
              <a:t>a flu vaccination service</a:t>
            </a:r>
          </a:p>
        </p:txBody>
      </p:sp>
      <p:graphicFrame>
        <p:nvGraphicFramePr>
          <p:cNvPr id="14" name="Chart 13">
            <a:extLst>
              <a:ext uri="{FF2B5EF4-FFF2-40B4-BE49-F238E27FC236}">
                <a16:creationId xmlns:a16="http://schemas.microsoft.com/office/drawing/2014/main" id="{60150C80-B85D-48DD-B6D2-98D751444479}"/>
              </a:ext>
            </a:extLst>
          </p:cNvPr>
          <p:cNvGraphicFramePr>
            <a:graphicFrameLocks/>
          </p:cNvGraphicFramePr>
          <p:nvPr/>
        </p:nvGraphicFramePr>
        <p:xfrm>
          <a:off x="1485900" y="1592260"/>
          <a:ext cx="9220200" cy="2725189"/>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id="{03248AB5-DFEF-49BD-977E-4401FEA984B9}"/>
              </a:ext>
            </a:extLst>
          </p:cNvPr>
          <p:cNvSpPr/>
          <p:nvPr/>
        </p:nvSpPr>
        <p:spPr>
          <a:xfrm>
            <a:off x="3947160" y="3603423"/>
            <a:ext cx="807720" cy="6400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BF1DA2-7007-4B49-BAAC-2AF39C470222}"/>
              </a:ext>
            </a:extLst>
          </p:cNvPr>
          <p:cNvSpPr txBox="1"/>
          <p:nvPr/>
        </p:nvSpPr>
        <p:spPr>
          <a:xfrm>
            <a:off x="79233" y="3474720"/>
            <a:ext cx="1292368" cy="1477328"/>
          </a:xfrm>
          <a:prstGeom prst="rect">
            <a:avLst/>
          </a:prstGeom>
          <a:noFill/>
          <a:ln w="15875">
            <a:solidFill>
              <a:srgbClr val="FF0000"/>
            </a:solidFill>
          </a:ln>
        </p:spPr>
        <p:txBody>
          <a:bodyPr wrap="square" rtlCol="0">
            <a:spAutoFit/>
          </a:bodyPr>
          <a:lstStyle/>
          <a:p>
            <a:r>
              <a:rPr lang="en-IE" dirty="0" err="1">
                <a:latin typeface="Calibri" panose="020F0502020204030204" pitchFamily="34" charset="0"/>
                <a:cs typeface="Calibri" panose="020F0502020204030204" pitchFamily="34" charset="0"/>
              </a:rPr>
              <a:t>Start </a:t>
            </a:r>
            <a:r>
              <a:rPr lang="en-IE" dirty="0">
                <a:latin typeface="Calibri" panose="020F0502020204030204" pitchFamily="34" charset="0"/>
                <a:cs typeface="Calibri" panose="020F0502020204030204" pitchFamily="34" charset="0"/>
              </a:rPr>
              <a:t>of</a:t>
            </a:r>
          </a:p>
          <a:p>
            <a:r>
              <a:rPr lang="en-IE" dirty="0" err="1">
                <a:latin typeface="Calibri" panose="020F0502020204030204" pitchFamily="34" charset="0"/>
                <a:cs typeface="Calibri" panose="020F0502020204030204" pitchFamily="34" charset="0"/>
              </a:rPr>
              <a:t>vaccination in pharmacies</a:t>
            </a:r>
            <a:endParaRPr lang="en-IE" dirty="0">
              <a:latin typeface="Calibri" panose="020F0502020204030204" pitchFamily="34" charset="0"/>
              <a:cs typeface="Calibri" panose="020F0502020204030204" pitchFamily="34" charset="0"/>
            </a:endParaRPr>
          </a:p>
          <a:p>
            <a:endParaRPr lang="en-IE"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78836A2F-5C27-4D4A-B164-DEF1F1F31AAB}"/>
              </a:ext>
            </a:extLst>
          </p:cNvPr>
          <p:cNvCxnSpPr>
            <a:cxnSpLocks/>
          </p:cNvCxnSpPr>
          <p:nvPr/>
        </p:nvCxnSpPr>
        <p:spPr>
          <a:xfrm>
            <a:off x="1371601" y="4114800"/>
            <a:ext cx="257555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61665F1-DF22-A727-BD50-70B6FD8EF87B}"/>
              </a:ext>
            </a:extLst>
          </p:cNvPr>
          <p:cNvSpPr txBox="1"/>
          <p:nvPr/>
        </p:nvSpPr>
        <p:spPr>
          <a:xfrm>
            <a:off x="8104908" y="6322360"/>
            <a:ext cx="3913783" cy="246221"/>
          </a:xfrm>
          <a:prstGeom prst="rect">
            <a:avLst/>
          </a:prstGeom>
          <a:noFill/>
        </p:spPr>
        <p:txBody>
          <a:bodyPr wrap="square">
            <a:spAutoFit/>
          </a:bodyPr>
          <a:lstStyle/>
          <a:p>
            <a:r>
              <a:rPr lang="en-GB" sz="1000" dirty="0">
                <a:latin typeface="Calibri" panose="020F0502020204030204" pitchFamily="34" charset="0"/>
                <a:cs typeface="Calibri" panose="020F0502020204030204" pitchFamily="34" charset="0"/>
              </a:rPr>
              <a:t>Slide by Mr Dermot Twomey - President, Irish Pharmacies Union</a:t>
            </a:r>
          </a:p>
        </p:txBody>
      </p:sp>
    </p:spTree>
    <p:extLst>
      <p:ext uri="{BB962C8B-B14F-4D97-AF65-F5344CB8AC3E}">
        <p14:creationId xmlns:p14="http://schemas.microsoft.com/office/powerpoint/2010/main" val="125748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49B6-3E08-3783-FFDF-81B14508DF11}"/>
              </a:ext>
            </a:extLst>
          </p:cNvPr>
          <p:cNvSpPr>
            <a:spLocks noGrp="1"/>
          </p:cNvSpPr>
          <p:nvPr>
            <p:ph type="title"/>
          </p:nvPr>
        </p:nvSpPr>
        <p:spPr>
          <a:xfrm>
            <a:off x="704890" y="210620"/>
            <a:ext cx="10515600" cy="1090048"/>
          </a:xfrm>
        </p:spPr>
        <p:txBody>
          <a:bodyPr>
            <a:normAutofit/>
          </a:bodyPr>
          <a:lstStyle/>
          <a:p>
            <a:r>
              <a:rPr lang="en-GB" b="1" dirty="0">
                <a:solidFill>
                  <a:schemeClr val="tx2"/>
                </a:solidFill>
                <a:latin typeface="Calibri" panose="020F0502020204030204" pitchFamily="34" charset="0"/>
                <a:cs typeface="Calibri" panose="020F0502020204030204" pitchFamily="34" charset="0"/>
              </a:rPr>
              <a:t>France: The role of the pharmacists in vaccination since 2017</a:t>
            </a:r>
          </a:p>
        </p:txBody>
      </p:sp>
      <p:cxnSp>
        <p:nvCxnSpPr>
          <p:cNvPr id="5" name="Straight Connector 4">
            <a:extLst>
              <a:ext uri="{FF2B5EF4-FFF2-40B4-BE49-F238E27FC236}">
                <a16:creationId xmlns:a16="http://schemas.microsoft.com/office/drawing/2014/main" id="{3932DDF6-BB08-1F9B-BCA6-30330D918C00}"/>
              </a:ext>
            </a:extLst>
          </p:cNvPr>
          <p:cNvCxnSpPr>
            <a:cxnSpLocks/>
          </p:cNvCxnSpPr>
          <p:nvPr/>
        </p:nvCxnSpPr>
        <p:spPr>
          <a:xfrm>
            <a:off x="613424" y="3509115"/>
            <a:ext cx="11093761" cy="24068"/>
          </a:xfrm>
          <a:prstGeom prst="line">
            <a:avLst/>
          </a:prstGeom>
          <a:noFill/>
          <a:ln w="25400" cap="rnd">
            <a:solidFill>
              <a:srgbClr val="FFFFFF">
                <a:lumMod val="75000"/>
              </a:srgbClr>
            </a:solidFill>
            <a:prstDash val="sysDot"/>
            <a:round/>
            <a:headEnd/>
            <a:tailEnd/>
          </a:ln>
          <a:effectLst/>
        </p:spPr>
      </p:cxnSp>
      <p:grpSp>
        <p:nvGrpSpPr>
          <p:cNvPr id="8" name="Group 7">
            <a:extLst>
              <a:ext uri="{FF2B5EF4-FFF2-40B4-BE49-F238E27FC236}">
                <a16:creationId xmlns:a16="http://schemas.microsoft.com/office/drawing/2014/main" id="{B8CC333F-87F0-6505-B5F9-E9AFDAC631E3}"/>
              </a:ext>
            </a:extLst>
          </p:cNvPr>
          <p:cNvGrpSpPr/>
          <p:nvPr/>
        </p:nvGrpSpPr>
        <p:grpSpPr>
          <a:xfrm>
            <a:off x="2414719" y="1748903"/>
            <a:ext cx="2023811" cy="3452379"/>
            <a:chOff x="2364522" y="2036952"/>
            <a:chExt cx="2023811" cy="3452379"/>
          </a:xfrm>
        </p:grpSpPr>
        <p:sp>
          <p:nvSpPr>
            <p:cNvPr id="9" name="Rectangle 8">
              <a:extLst>
                <a:ext uri="{FF2B5EF4-FFF2-40B4-BE49-F238E27FC236}">
                  <a16:creationId xmlns:a16="http://schemas.microsoft.com/office/drawing/2014/main" id="{46DB29BF-C4E1-2440-525C-65CD8BB5C6CE}"/>
                </a:ext>
              </a:extLst>
            </p:cNvPr>
            <p:cNvSpPr/>
            <p:nvPr/>
          </p:nvSpPr>
          <p:spPr>
            <a:xfrm>
              <a:off x="2408306" y="2036952"/>
              <a:ext cx="1797347"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2018</a:t>
              </a:r>
              <a:r>
                <a:rPr lang="en-GB" sz="1400" kern="0" baseline="30000">
                  <a:solidFill>
                    <a:srgbClr val="FFFFFF"/>
                  </a:solidFill>
                  <a:latin typeface="Calibri" panose="020F0502020204030204" pitchFamily="34" charset="0"/>
                  <a:cs typeface="Calibri" panose="020F0502020204030204" pitchFamily="34" charset="0"/>
                  <a:sym typeface="Arial"/>
                </a:rPr>
                <a:t>92</a:t>
              </a:r>
              <a:r>
                <a:rPr kumimoji="0" lang="en-GB" sz="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 </a:t>
              </a:r>
              <a:endPar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 name="ZoneTexte 18">
              <a:extLst>
                <a:ext uri="{FF2B5EF4-FFF2-40B4-BE49-F238E27FC236}">
                  <a16:creationId xmlns:a16="http://schemas.microsoft.com/office/drawing/2014/main" id="{B1EB6AB1-18D0-A31B-0B41-8A76FF6853CA}"/>
                </a:ext>
              </a:extLst>
            </p:cNvPr>
            <p:cNvSpPr txBox="1"/>
            <p:nvPr/>
          </p:nvSpPr>
          <p:spPr>
            <a:xfrm>
              <a:off x="2364522" y="4812229"/>
              <a:ext cx="2023811" cy="677102"/>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r>
                <a:rPr lang="fr-FR" b="1">
                  <a:solidFill>
                    <a:schemeClr val="accent4">
                      <a:lumMod val="75000"/>
                    </a:schemeClr>
                  </a:solidFill>
                  <a:latin typeface="Calibri" panose="020F0502020204030204" pitchFamily="34" charset="0"/>
                  <a:cs typeface="Calibri" panose="020F0502020204030204" pitchFamily="34" charset="0"/>
                </a:rPr>
                <a:t>Influenza</a:t>
              </a:r>
              <a:r>
                <a:rPr lang="fr-FR">
                  <a:solidFill>
                    <a:schemeClr val="accent4">
                      <a:lumMod val="75000"/>
                    </a:schemeClr>
                  </a:solidFill>
                  <a:latin typeface="Calibri" panose="020F0502020204030204" pitchFamily="34" charset="0"/>
                  <a:cs typeface="Calibri" panose="020F0502020204030204" pitchFamily="34" charset="0"/>
                </a:rPr>
                <a:t>: </a:t>
              </a:r>
            </a:p>
            <a:p>
              <a:pPr marL="0" marR="0" lvl="0" indent="0" algn="ctr" defTabSz="1218150" rtl="0" eaLnBrk="1" fontAlgn="auto" latinLnBrk="0" hangingPunct="1">
                <a:lnSpc>
                  <a:spcPct val="100000"/>
                </a:lnSpc>
                <a:spcBef>
                  <a:spcPts val="0"/>
                </a:spcBef>
                <a:spcAft>
                  <a:spcPts val="0"/>
                </a:spcAft>
                <a:buClrTx/>
                <a:buSzTx/>
                <a:buFontTx/>
                <a:buNone/>
                <a:tabLst/>
                <a:defRPr/>
              </a:pPr>
              <a:r>
                <a:rPr lang="fr-FR">
                  <a:solidFill>
                    <a:schemeClr val="accent4">
                      <a:lumMod val="75000"/>
                    </a:schemeClr>
                  </a:solidFill>
                  <a:latin typeface="Calibri" panose="020F0502020204030204" pitchFamily="34" charset="0"/>
                  <a:cs typeface="Calibri" panose="020F0502020204030204" pitchFamily="34" charset="0"/>
                </a:rPr>
                <a:t>4-pilot </a:t>
              </a:r>
              <a:r>
                <a:rPr lang="fr-FR" err="1">
                  <a:solidFill>
                    <a:schemeClr val="accent4">
                      <a:lumMod val="75000"/>
                    </a:schemeClr>
                  </a:solidFill>
                  <a:latin typeface="Calibri" panose="020F0502020204030204" pitchFamily="34" charset="0"/>
                  <a:cs typeface="Calibri" panose="020F0502020204030204" pitchFamily="34" charset="0"/>
                </a:rPr>
                <a:t>regions</a:t>
              </a:r>
              <a:endParaRPr lang="fr-FR" b="1">
                <a:solidFill>
                  <a:schemeClr val="accent4">
                    <a:lumMod val="75000"/>
                  </a:schemeClr>
                </a:solidFill>
                <a:latin typeface="Calibri" panose="020F0502020204030204" pitchFamily="34" charset="0"/>
                <a:cs typeface="Calibri" panose="020F0502020204030204" pitchFamily="34" charset="0"/>
              </a:endParaRPr>
            </a:p>
          </p:txBody>
        </p:sp>
        <p:pic>
          <p:nvPicPr>
            <p:cNvPr id="11" name="Picture 2" descr="C:\Users\I0300598\Pictures\carte exp.png">
              <a:extLst>
                <a:ext uri="{FF2B5EF4-FFF2-40B4-BE49-F238E27FC236}">
                  <a16:creationId xmlns:a16="http://schemas.microsoft.com/office/drawing/2014/main" id="{B2EF4694-0927-9896-FB56-4DC6EA8613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886" y="2867072"/>
              <a:ext cx="1719414" cy="17947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72A13D93-9ED7-D042-374D-252B50C0C3D2}"/>
              </a:ext>
            </a:extLst>
          </p:cNvPr>
          <p:cNvGrpSpPr/>
          <p:nvPr/>
        </p:nvGrpSpPr>
        <p:grpSpPr>
          <a:xfrm>
            <a:off x="332750" y="1752956"/>
            <a:ext cx="2024454" cy="3131893"/>
            <a:chOff x="279751" y="2041005"/>
            <a:chExt cx="2024454" cy="3131893"/>
          </a:xfrm>
        </p:grpSpPr>
        <p:sp>
          <p:nvSpPr>
            <p:cNvPr id="13" name="Rectangle 12">
              <a:extLst>
                <a:ext uri="{FF2B5EF4-FFF2-40B4-BE49-F238E27FC236}">
                  <a16:creationId xmlns:a16="http://schemas.microsoft.com/office/drawing/2014/main" id="{51BF5483-48F9-327A-03D5-E07387412590}"/>
                </a:ext>
              </a:extLst>
            </p:cNvPr>
            <p:cNvSpPr/>
            <p:nvPr/>
          </p:nvSpPr>
          <p:spPr>
            <a:xfrm>
              <a:off x="506858" y="2041005"/>
              <a:ext cx="1797347"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2017*</a:t>
              </a:r>
              <a:r>
                <a:rPr kumimoji="0" lang="en-GB" sz="1400" i="0" u="none" strike="noStrike" kern="0" cap="none" spc="0" normalizeH="0" baseline="30000" noProof="0">
                  <a:ln>
                    <a:noFill/>
                  </a:ln>
                  <a:solidFill>
                    <a:schemeClr val="bg1"/>
                  </a:solidFill>
                  <a:effectLst/>
                  <a:uLnTx/>
                  <a:uFillTx/>
                  <a:latin typeface="Calibri" panose="020F0502020204030204" pitchFamily="34" charset="0"/>
                  <a:cs typeface="Calibri" panose="020F0502020204030204" pitchFamily="34" charset="0"/>
                  <a:sym typeface="Arial"/>
                </a:rPr>
                <a:t>91</a:t>
              </a:r>
              <a:endParaRPr kumimoji="0" lang="fr-FR" sz="1400" i="0" u="none" strike="noStrike" kern="0" cap="none" spc="0" normalizeH="0" baseline="3000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ZoneTexte 17">
              <a:extLst>
                <a:ext uri="{FF2B5EF4-FFF2-40B4-BE49-F238E27FC236}">
                  <a16:creationId xmlns:a16="http://schemas.microsoft.com/office/drawing/2014/main" id="{CD145BE8-1BF1-D600-1EA1-1D0F30B6A7BA}"/>
                </a:ext>
              </a:extLst>
            </p:cNvPr>
            <p:cNvSpPr txBox="1"/>
            <p:nvPr/>
          </p:nvSpPr>
          <p:spPr>
            <a:xfrm>
              <a:off x="279751" y="4772795"/>
              <a:ext cx="2023811" cy="400103"/>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nchor="t">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endParaRPr lang="fr-FR">
                <a:solidFill>
                  <a:schemeClr val="tx2"/>
                </a:solidFill>
                <a:latin typeface="Calibri" panose="020F0502020204030204" pitchFamily="34" charset="0"/>
                <a:cs typeface="Calibri" panose="020F0502020204030204" pitchFamily="34" charset="0"/>
              </a:endParaRPr>
            </a:p>
          </p:txBody>
        </p:sp>
        <p:pic>
          <p:nvPicPr>
            <p:cNvPr id="15" name="Picture 24">
              <a:extLst>
                <a:ext uri="{FF2B5EF4-FFF2-40B4-BE49-F238E27FC236}">
                  <a16:creationId xmlns:a16="http://schemas.microsoft.com/office/drawing/2014/main" id="{5E57FF80-BAAE-8240-E3FB-14C5230850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27" t="17289" r="30118" b="12555"/>
            <a:stretch/>
          </p:blipFill>
          <p:spPr bwMode="auto">
            <a:xfrm>
              <a:off x="518743" y="2925514"/>
              <a:ext cx="1594292" cy="179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oup 15">
            <a:extLst>
              <a:ext uri="{FF2B5EF4-FFF2-40B4-BE49-F238E27FC236}">
                <a16:creationId xmlns:a16="http://schemas.microsoft.com/office/drawing/2014/main" id="{076EFFF6-7E54-5748-ACC1-8A450B0FE883}"/>
              </a:ext>
            </a:extLst>
          </p:cNvPr>
          <p:cNvGrpSpPr/>
          <p:nvPr/>
        </p:nvGrpSpPr>
        <p:grpSpPr>
          <a:xfrm>
            <a:off x="4176005" y="1746641"/>
            <a:ext cx="2141224" cy="3454641"/>
            <a:chOff x="4144260" y="2034690"/>
            <a:chExt cx="2141224" cy="3454641"/>
          </a:xfrm>
        </p:grpSpPr>
        <p:sp>
          <p:nvSpPr>
            <p:cNvPr id="17" name="Rectangle 16">
              <a:extLst>
                <a:ext uri="{FF2B5EF4-FFF2-40B4-BE49-F238E27FC236}">
                  <a16:creationId xmlns:a16="http://schemas.microsoft.com/office/drawing/2014/main" id="{C220FD21-9FB0-AAF7-7F66-FBC92DEE3023}"/>
                </a:ext>
              </a:extLst>
            </p:cNvPr>
            <p:cNvSpPr/>
            <p:nvPr/>
          </p:nvSpPr>
          <p:spPr>
            <a:xfrm>
              <a:off x="4307927" y="2034690"/>
              <a:ext cx="1763513"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2019</a:t>
              </a:r>
              <a:r>
                <a:rPr lang="en-GB" sz="1400" kern="0" baseline="30000">
                  <a:solidFill>
                    <a:srgbClr val="FFFFFF"/>
                  </a:solidFill>
                  <a:latin typeface="Calibri" panose="020F0502020204030204" pitchFamily="34" charset="0"/>
                  <a:cs typeface="Calibri" panose="020F0502020204030204" pitchFamily="34" charset="0"/>
                  <a:sym typeface="Arial"/>
                </a:rPr>
                <a:t>93</a:t>
              </a:r>
              <a:r>
                <a:rPr kumimoji="0" lang="en-GB" sz="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 </a:t>
              </a:r>
              <a:endPar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18" name="Picture 2" descr="RÃ©sultat de recherche d'images pour &quot;carte de france&quot;">
              <a:extLst>
                <a:ext uri="{FF2B5EF4-FFF2-40B4-BE49-F238E27FC236}">
                  <a16:creationId xmlns:a16="http://schemas.microsoft.com/office/drawing/2014/main" id="{E2F97B15-E4A2-F78D-651A-481E2D5E52E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2"/>
            <a:stretch/>
          </p:blipFill>
          <p:spPr bwMode="auto">
            <a:xfrm>
              <a:off x="4174810" y="2868542"/>
              <a:ext cx="2110674" cy="181916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091C427-C964-0CB6-1A59-185E108FA453}"/>
                </a:ext>
              </a:extLst>
            </p:cNvPr>
            <p:cNvSpPr txBox="1"/>
            <p:nvPr/>
          </p:nvSpPr>
          <p:spPr>
            <a:xfrm>
              <a:off x="4144260" y="4812229"/>
              <a:ext cx="2023811" cy="677102"/>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r>
                <a:rPr lang="fr-FR" b="1">
                  <a:solidFill>
                    <a:schemeClr val="accent4">
                      <a:lumMod val="75000"/>
                    </a:schemeClr>
                  </a:solidFill>
                  <a:latin typeface="Calibri" panose="020F0502020204030204" pitchFamily="34" charset="0"/>
                  <a:cs typeface="Calibri" panose="020F0502020204030204" pitchFamily="34" charset="0"/>
                </a:rPr>
                <a:t>Influenza</a:t>
              </a:r>
              <a:r>
                <a:rPr lang="fr-FR">
                  <a:solidFill>
                    <a:schemeClr val="accent4">
                      <a:lumMod val="75000"/>
                    </a:schemeClr>
                  </a:solidFill>
                  <a:latin typeface="Calibri" panose="020F0502020204030204" pitchFamily="34" charset="0"/>
                  <a:cs typeface="Calibri" panose="020F0502020204030204" pitchFamily="34" charset="0"/>
                </a:rPr>
                <a:t>: </a:t>
              </a:r>
            </a:p>
            <a:p>
              <a:pPr marL="0" marR="0" lvl="0" indent="0" algn="ctr" defTabSz="1218150" rtl="0" eaLnBrk="1" fontAlgn="auto" latinLnBrk="0" hangingPunct="1">
                <a:lnSpc>
                  <a:spcPct val="100000"/>
                </a:lnSpc>
                <a:spcBef>
                  <a:spcPts val="0"/>
                </a:spcBef>
                <a:spcAft>
                  <a:spcPts val="0"/>
                </a:spcAft>
                <a:buClrTx/>
                <a:buSzTx/>
                <a:buFontTx/>
                <a:buNone/>
                <a:tabLst/>
                <a:defRPr/>
              </a:pPr>
              <a:r>
                <a:rPr lang="fr-FR">
                  <a:solidFill>
                    <a:schemeClr val="accent4">
                      <a:lumMod val="75000"/>
                    </a:schemeClr>
                  </a:solidFill>
                  <a:latin typeface="Calibri" panose="020F0502020204030204" pitchFamily="34" charset="0"/>
                  <a:cs typeface="Calibri" panose="020F0502020204030204" pitchFamily="34" charset="0"/>
                </a:rPr>
                <a:t>National-</a:t>
              </a:r>
              <a:r>
                <a:rPr lang="fr-FR" err="1">
                  <a:solidFill>
                    <a:schemeClr val="accent4">
                      <a:lumMod val="75000"/>
                    </a:schemeClr>
                  </a:solidFill>
                  <a:latin typeface="Calibri" panose="020F0502020204030204" pitchFamily="34" charset="0"/>
                  <a:cs typeface="Calibri" panose="020F0502020204030204" pitchFamily="34" charset="0"/>
                </a:rPr>
                <a:t>level</a:t>
              </a:r>
              <a:endParaRPr lang="fr-FR" b="1">
                <a:solidFill>
                  <a:schemeClr val="accent4">
                    <a:lumMod val="75000"/>
                  </a:schemeClr>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B621267-3A0E-8941-F845-6DE15340E0E3}"/>
              </a:ext>
            </a:extLst>
          </p:cNvPr>
          <p:cNvGrpSpPr/>
          <p:nvPr/>
        </p:nvGrpSpPr>
        <p:grpSpPr>
          <a:xfrm>
            <a:off x="6149094" y="1746641"/>
            <a:ext cx="2141475" cy="3996682"/>
            <a:chOff x="6137270" y="2034690"/>
            <a:chExt cx="2141475" cy="3996682"/>
          </a:xfrm>
        </p:grpSpPr>
        <p:sp>
          <p:nvSpPr>
            <p:cNvPr id="21" name="Rectangle 20">
              <a:extLst>
                <a:ext uri="{FF2B5EF4-FFF2-40B4-BE49-F238E27FC236}">
                  <a16:creationId xmlns:a16="http://schemas.microsoft.com/office/drawing/2014/main" id="{8033A791-FA81-B410-D582-7F135E1959B4}"/>
                </a:ext>
              </a:extLst>
            </p:cNvPr>
            <p:cNvSpPr/>
            <p:nvPr/>
          </p:nvSpPr>
          <p:spPr>
            <a:xfrm>
              <a:off x="6173982" y="2034690"/>
              <a:ext cx="1763512"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2021</a:t>
              </a:r>
              <a:r>
                <a:rPr kumimoji="0" lang="en-GB" sz="1400" i="0" u="none" strike="noStrike" kern="0" cap="none" spc="0" normalizeH="0" baseline="30000" noProof="0">
                  <a:ln>
                    <a:noFill/>
                  </a:ln>
                  <a:solidFill>
                    <a:schemeClr val="bg1"/>
                  </a:solidFill>
                  <a:effectLst/>
                  <a:uLnTx/>
                  <a:uFillTx/>
                  <a:latin typeface="Calibri" panose="020F0502020204030204" pitchFamily="34" charset="0"/>
                  <a:cs typeface="Calibri" panose="020F0502020204030204" pitchFamily="34" charset="0"/>
                  <a:sym typeface="Arial"/>
                </a:rPr>
                <a:t>94</a:t>
              </a:r>
              <a:endParaRPr kumimoji="0" lang="fr-FR" sz="140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22" name="Picture 2" descr="RÃ©sultat de recherche d'images pour &quot;carte de france&quot;">
              <a:extLst>
                <a:ext uri="{FF2B5EF4-FFF2-40B4-BE49-F238E27FC236}">
                  <a16:creationId xmlns:a16="http://schemas.microsoft.com/office/drawing/2014/main" id="{AC0016FD-6F9D-CDB0-5E65-251159A8B57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2"/>
            <a:stretch/>
          </p:blipFill>
          <p:spPr bwMode="auto">
            <a:xfrm>
              <a:off x="6168071" y="2867072"/>
              <a:ext cx="2110674" cy="181916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18">
              <a:extLst>
                <a:ext uri="{FF2B5EF4-FFF2-40B4-BE49-F238E27FC236}">
                  <a16:creationId xmlns:a16="http://schemas.microsoft.com/office/drawing/2014/main" id="{A91ED954-3888-1606-4F4E-4C602E22645E}"/>
                </a:ext>
              </a:extLst>
            </p:cNvPr>
            <p:cNvSpPr txBox="1"/>
            <p:nvPr/>
          </p:nvSpPr>
          <p:spPr>
            <a:xfrm>
              <a:off x="6137270" y="4800272"/>
              <a:ext cx="2023811" cy="123110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r>
                <a:rPr lang="fr-FR" b="1">
                  <a:solidFill>
                    <a:schemeClr val="accent4">
                      <a:lumMod val="75000"/>
                    </a:schemeClr>
                  </a:solidFill>
                  <a:latin typeface="Calibri" panose="020F0502020204030204" pitchFamily="34" charset="0"/>
                  <a:cs typeface="Calibri" panose="020F0502020204030204" pitchFamily="34" charset="0"/>
                </a:rPr>
                <a:t>Influenza and COVID-19</a:t>
              </a:r>
              <a:r>
                <a:rPr lang="fr-FR">
                  <a:solidFill>
                    <a:schemeClr val="accent4">
                      <a:lumMod val="75000"/>
                    </a:schemeClr>
                  </a:solidFill>
                  <a:latin typeface="Calibri" panose="020F0502020204030204" pitchFamily="34" charset="0"/>
                  <a:cs typeface="Calibri" panose="020F0502020204030204" pitchFamily="34" charset="0"/>
                </a:rPr>
                <a:t>: </a:t>
              </a:r>
            </a:p>
            <a:p>
              <a:pPr algn="ctr" defTabSz="1218150">
                <a:defRPr/>
              </a:pPr>
              <a:r>
                <a:rPr lang="fr-FR">
                  <a:solidFill>
                    <a:schemeClr val="accent4">
                      <a:lumMod val="75000"/>
                    </a:schemeClr>
                  </a:solidFill>
                  <a:latin typeface="Calibri" panose="020F0502020204030204" pitchFamily="34" charset="0"/>
                  <a:cs typeface="Calibri" panose="020F0502020204030204" pitchFamily="34" charset="0"/>
                </a:rPr>
                <a:t>National-</a:t>
              </a:r>
              <a:r>
                <a:rPr lang="fr-FR" err="1">
                  <a:solidFill>
                    <a:schemeClr val="accent4">
                      <a:lumMod val="75000"/>
                    </a:schemeClr>
                  </a:solidFill>
                  <a:latin typeface="Calibri" panose="020F0502020204030204" pitchFamily="34" charset="0"/>
                  <a:cs typeface="Calibri" panose="020F0502020204030204" pitchFamily="34" charset="0"/>
                </a:rPr>
                <a:t>level</a:t>
              </a:r>
              <a:endParaRPr lang="fr-FR" b="1">
                <a:solidFill>
                  <a:schemeClr val="accent4">
                    <a:lumMod val="75000"/>
                  </a:schemeClr>
                </a:solidFill>
                <a:latin typeface="Calibri" panose="020F0502020204030204" pitchFamily="34" charset="0"/>
                <a:cs typeface="Calibri" panose="020F0502020204030204" pitchFamily="34" charset="0"/>
              </a:endParaRPr>
            </a:p>
            <a:p>
              <a:pPr marL="0" marR="0" lvl="0" indent="0" algn="ctr" defTabSz="1218150" rtl="0" eaLnBrk="1" fontAlgn="auto" latinLnBrk="0" hangingPunct="1">
                <a:lnSpc>
                  <a:spcPct val="100000"/>
                </a:lnSpc>
                <a:spcBef>
                  <a:spcPts val="0"/>
                </a:spcBef>
                <a:spcAft>
                  <a:spcPts val="0"/>
                </a:spcAft>
                <a:buClrTx/>
                <a:buSzTx/>
                <a:buFontTx/>
                <a:buNone/>
                <a:tabLst/>
                <a:defRPr/>
              </a:pPr>
              <a:endParaRPr lang="fr-FR" b="1">
                <a:solidFill>
                  <a:schemeClr val="accent4">
                    <a:lumMod val="75000"/>
                  </a:schemeClr>
                </a:solidFill>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5DFE8202-DE9A-8C00-93BD-FDF74AF932BD}"/>
              </a:ext>
            </a:extLst>
          </p:cNvPr>
          <p:cNvGrpSpPr/>
          <p:nvPr/>
        </p:nvGrpSpPr>
        <p:grpSpPr>
          <a:xfrm>
            <a:off x="8012804" y="1746641"/>
            <a:ext cx="2086892" cy="4116484"/>
            <a:chOff x="7983964" y="2034690"/>
            <a:chExt cx="2086892" cy="4116484"/>
          </a:xfrm>
        </p:grpSpPr>
        <p:sp>
          <p:nvSpPr>
            <p:cNvPr id="25" name="ZoneTexte 20">
              <a:extLst>
                <a:ext uri="{FF2B5EF4-FFF2-40B4-BE49-F238E27FC236}">
                  <a16:creationId xmlns:a16="http://schemas.microsoft.com/office/drawing/2014/main" id="{67E4A9F9-66A3-7FC8-E26B-AD66A39FDC36}"/>
                </a:ext>
              </a:extLst>
            </p:cNvPr>
            <p:cNvSpPr txBox="1"/>
            <p:nvPr/>
          </p:nvSpPr>
          <p:spPr>
            <a:xfrm>
              <a:off x="8154133" y="4643075"/>
              <a:ext cx="1872555" cy="1508099"/>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r>
                <a:rPr lang="fr-FR" b="1">
                  <a:solidFill>
                    <a:schemeClr val="accent4">
                      <a:lumMod val="75000"/>
                    </a:schemeClr>
                  </a:solidFill>
                  <a:latin typeface="Calibri" panose="020F0502020204030204" pitchFamily="34" charset="0"/>
                  <a:cs typeface="Calibri" panose="020F0502020204030204" pitchFamily="34" charset="0"/>
                </a:rPr>
                <a:t>Administration of </a:t>
              </a:r>
              <a:r>
                <a:rPr lang="fr-FR" b="1" err="1">
                  <a:solidFill>
                    <a:schemeClr val="accent4">
                      <a:lumMod val="75000"/>
                    </a:schemeClr>
                  </a:solidFill>
                  <a:latin typeface="Calibri" panose="020F0502020204030204" pitchFamily="34" charset="0"/>
                  <a:cs typeface="Calibri" panose="020F0502020204030204" pitchFamily="34" charset="0"/>
                </a:rPr>
                <a:t>other</a:t>
              </a:r>
              <a:r>
                <a:rPr lang="fr-FR" b="1">
                  <a:solidFill>
                    <a:schemeClr val="accent4">
                      <a:lumMod val="75000"/>
                    </a:schemeClr>
                  </a:solidFill>
                  <a:latin typeface="Calibri" panose="020F0502020204030204" pitchFamily="34" charset="0"/>
                  <a:cs typeface="Calibri" panose="020F0502020204030204" pitchFamily="34" charset="0"/>
                </a:rPr>
                <a:t> vaccines</a:t>
              </a:r>
              <a:r>
                <a:rPr lang="fr-FR">
                  <a:solidFill>
                    <a:schemeClr val="accent4">
                      <a:lumMod val="75000"/>
                    </a:schemeClr>
                  </a:solidFill>
                  <a:latin typeface="Calibri" panose="020F0502020204030204" pitchFamily="34" charset="0"/>
                  <a:cs typeface="Calibri" panose="020F0502020204030204" pitchFamily="34" charset="0"/>
                </a:rPr>
                <a:t>: </a:t>
              </a:r>
            </a:p>
            <a:p>
              <a:pPr algn="ctr" defTabSz="1218150">
                <a:defRPr/>
              </a:pPr>
              <a:r>
                <a:rPr lang="fr-FR">
                  <a:solidFill>
                    <a:schemeClr val="accent4">
                      <a:lumMod val="75000"/>
                    </a:schemeClr>
                  </a:solidFill>
                  <a:latin typeface="Calibri" panose="020F0502020204030204" pitchFamily="34" charset="0"/>
                  <a:cs typeface="Calibri" panose="020F0502020204030204" pitchFamily="34" charset="0"/>
                </a:rPr>
                <a:t>National-</a:t>
              </a:r>
              <a:r>
                <a:rPr lang="fr-FR" err="1">
                  <a:solidFill>
                    <a:schemeClr val="accent4">
                      <a:lumMod val="75000"/>
                    </a:schemeClr>
                  </a:solidFill>
                  <a:latin typeface="Calibri" panose="020F0502020204030204" pitchFamily="34" charset="0"/>
                  <a:cs typeface="Calibri" panose="020F0502020204030204" pitchFamily="34" charset="0"/>
                </a:rPr>
                <a:t>level</a:t>
              </a:r>
              <a:endParaRPr lang="fr-FR" b="1">
                <a:solidFill>
                  <a:schemeClr val="accent4">
                    <a:lumMod val="75000"/>
                  </a:schemeClr>
                </a:solidFill>
                <a:latin typeface="Calibri" panose="020F0502020204030204" pitchFamily="34" charset="0"/>
                <a:cs typeface="Calibri" panose="020F0502020204030204" pitchFamily="34" charset="0"/>
              </a:endParaRPr>
            </a:p>
            <a:p>
              <a:pPr marL="0" marR="0" lvl="0" indent="0" algn="ctr" defTabSz="1218150" rtl="0" eaLnBrk="1" fontAlgn="auto" latinLnBrk="0" hangingPunct="1">
                <a:lnSpc>
                  <a:spcPct val="100000"/>
                </a:lnSpc>
                <a:spcBef>
                  <a:spcPts val="0"/>
                </a:spcBef>
                <a:spcAft>
                  <a:spcPts val="0"/>
                </a:spcAft>
                <a:buClrTx/>
                <a:buSzTx/>
                <a:buFontTx/>
                <a:buNone/>
                <a:tabLst/>
                <a:defRPr/>
              </a:pPr>
              <a:endParaRPr lang="fr-FR" b="1">
                <a:solidFill>
                  <a:schemeClr val="accent4">
                    <a:lumMod val="75000"/>
                  </a:schemeClr>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7F46462-B91A-C096-7032-F9092360F679}"/>
                </a:ext>
              </a:extLst>
            </p:cNvPr>
            <p:cNvSpPr/>
            <p:nvPr/>
          </p:nvSpPr>
          <p:spPr>
            <a:xfrm>
              <a:off x="8040036" y="2034690"/>
              <a:ext cx="1763512"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2022</a:t>
              </a:r>
              <a:r>
                <a:rPr lang="en-GB" sz="1400" kern="0" baseline="30000">
                  <a:solidFill>
                    <a:schemeClr val="bg1"/>
                  </a:solidFill>
                  <a:latin typeface="Calibri" panose="020F0502020204030204" pitchFamily="34" charset="0"/>
                  <a:cs typeface="Calibri" panose="020F0502020204030204" pitchFamily="34" charset="0"/>
                  <a:sym typeface="Arial"/>
                </a:rPr>
                <a:t>95</a:t>
              </a:r>
              <a:endParaRPr kumimoji="0" lang="fr-FR" sz="140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pic>
          <p:nvPicPr>
            <p:cNvPr id="27" name="Picture 2" descr="RÃ©sultat de recherche d'images pour &quot;carte de france&quot;">
              <a:extLst>
                <a:ext uri="{FF2B5EF4-FFF2-40B4-BE49-F238E27FC236}">
                  <a16:creationId xmlns:a16="http://schemas.microsoft.com/office/drawing/2014/main" id="{B209F5B8-B688-2178-E12F-49071857E78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2"/>
            <a:stretch/>
          </p:blipFill>
          <p:spPr bwMode="auto">
            <a:xfrm>
              <a:off x="7983964" y="2863120"/>
              <a:ext cx="2086892" cy="1798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D572D6CB-D459-C007-F2A5-AA8C7CA1C60A}"/>
              </a:ext>
            </a:extLst>
          </p:cNvPr>
          <p:cNvGrpSpPr/>
          <p:nvPr/>
        </p:nvGrpSpPr>
        <p:grpSpPr>
          <a:xfrm>
            <a:off x="9928609" y="1755610"/>
            <a:ext cx="2087791" cy="3839774"/>
            <a:chOff x="9906090" y="2043659"/>
            <a:chExt cx="2087791" cy="3839774"/>
          </a:xfrm>
        </p:grpSpPr>
        <p:sp>
          <p:nvSpPr>
            <p:cNvPr id="29" name="Rectangle 28">
              <a:extLst>
                <a:ext uri="{FF2B5EF4-FFF2-40B4-BE49-F238E27FC236}">
                  <a16:creationId xmlns:a16="http://schemas.microsoft.com/office/drawing/2014/main" id="{FF2C4DBF-A8B1-E58A-DB97-A862E3B607F6}"/>
                </a:ext>
              </a:extLst>
            </p:cNvPr>
            <p:cNvSpPr/>
            <p:nvPr/>
          </p:nvSpPr>
          <p:spPr>
            <a:xfrm>
              <a:off x="9906090" y="2043659"/>
              <a:ext cx="1763512" cy="590220"/>
            </a:xfrm>
            <a:prstGeom prst="rect">
              <a:avLst/>
            </a:prstGeom>
            <a:ln/>
          </p:spPr>
          <p:style>
            <a:lnRef idx="3">
              <a:schemeClr val="lt1"/>
            </a:lnRef>
            <a:fillRef idx="1">
              <a:schemeClr val="accent6"/>
            </a:fillRef>
            <a:effectRef idx="1">
              <a:schemeClr val="accent6"/>
            </a:effectRef>
            <a:fontRef idx="minor">
              <a:schemeClr val="lt1"/>
            </a:fontRef>
          </p:style>
          <p:txBody>
            <a:bodyPr lIns="121915" tIns="60957" rIns="121915" bIns="60957" rtlCol="0" anchor="ctr"/>
            <a:lstStyle/>
            <a:p>
              <a:pPr marL="0" marR="0" lvl="0" indent="0" algn="ctr" defTabSz="121815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2023</a:t>
              </a:r>
              <a:r>
                <a:rPr lang="en-GB" sz="1400" kern="0" baseline="30000">
                  <a:solidFill>
                    <a:schemeClr val="bg1"/>
                  </a:solidFill>
                  <a:latin typeface="Calibri" panose="020F0502020204030204" pitchFamily="34" charset="0"/>
                  <a:cs typeface="Calibri" panose="020F0502020204030204" pitchFamily="34" charset="0"/>
                  <a:sym typeface="Arial"/>
                </a:rPr>
                <a:t>96</a:t>
              </a:r>
              <a:endParaRPr kumimoji="0" lang="fr-FR" sz="140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ZoneTexte 33">
              <a:extLst>
                <a:ext uri="{FF2B5EF4-FFF2-40B4-BE49-F238E27FC236}">
                  <a16:creationId xmlns:a16="http://schemas.microsoft.com/office/drawing/2014/main" id="{241FD67C-0C52-1147-0BA0-93D9CC9093F6}"/>
                </a:ext>
              </a:extLst>
            </p:cNvPr>
            <p:cNvSpPr txBox="1"/>
            <p:nvPr/>
          </p:nvSpPr>
          <p:spPr>
            <a:xfrm>
              <a:off x="10033009" y="4652333"/>
              <a:ext cx="1872555" cy="123110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lIns="121915" tIns="60957" rIns="121915" bIns="60957" rtlCol="0">
              <a:spAutoFit/>
            </a:bodyPr>
            <a:lstStyle/>
            <a:p>
              <a:pPr marL="0" marR="0" lvl="0" indent="0" algn="ctr" defTabSz="1218150" rtl="0" eaLnBrk="1" fontAlgn="auto" latinLnBrk="0" hangingPunct="1">
                <a:lnSpc>
                  <a:spcPct val="100000"/>
                </a:lnSpc>
                <a:spcBef>
                  <a:spcPts val="0"/>
                </a:spcBef>
                <a:spcAft>
                  <a:spcPts val="0"/>
                </a:spcAft>
                <a:buClrTx/>
                <a:buSzTx/>
                <a:buFontTx/>
                <a:buNone/>
                <a:tabLst/>
                <a:defRPr/>
              </a:pPr>
              <a:r>
                <a:rPr lang="fr-FR" b="1">
                  <a:solidFill>
                    <a:schemeClr val="accent4">
                      <a:lumMod val="75000"/>
                    </a:schemeClr>
                  </a:solidFill>
                  <a:latin typeface="Calibri" panose="020F0502020204030204" pitchFamily="34" charset="0"/>
                  <a:cs typeface="Calibri" panose="020F0502020204030204" pitchFamily="34" charset="0"/>
                </a:rPr>
                <a:t>Prescription of </a:t>
              </a:r>
              <a:r>
                <a:rPr lang="fr-FR" b="1" err="1">
                  <a:solidFill>
                    <a:schemeClr val="accent4">
                      <a:lumMod val="75000"/>
                    </a:schemeClr>
                  </a:solidFill>
                  <a:latin typeface="Calibri" panose="020F0502020204030204" pitchFamily="34" charset="0"/>
                  <a:cs typeface="Calibri" panose="020F0502020204030204" pitchFamily="34" charset="0"/>
                </a:rPr>
                <a:t>other</a:t>
              </a:r>
              <a:r>
                <a:rPr lang="fr-FR" b="1">
                  <a:solidFill>
                    <a:schemeClr val="accent4">
                      <a:lumMod val="75000"/>
                    </a:schemeClr>
                  </a:solidFill>
                  <a:latin typeface="Calibri" panose="020F0502020204030204" pitchFamily="34" charset="0"/>
                  <a:cs typeface="Calibri" panose="020F0502020204030204" pitchFamily="34" charset="0"/>
                </a:rPr>
                <a:t> vaccines</a:t>
              </a:r>
              <a:r>
                <a:rPr lang="fr-FR">
                  <a:solidFill>
                    <a:schemeClr val="accent4">
                      <a:lumMod val="75000"/>
                    </a:schemeClr>
                  </a:solidFill>
                  <a:latin typeface="Calibri" panose="020F0502020204030204" pitchFamily="34" charset="0"/>
                  <a:cs typeface="Calibri" panose="020F0502020204030204" pitchFamily="34" charset="0"/>
                </a:rPr>
                <a:t>: </a:t>
              </a:r>
            </a:p>
            <a:p>
              <a:pPr algn="ctr" defTabSz="1218150">
                <a:defRPr/>
              </a:pPr>
              <a:r>
                <a:rPr lang="fr-FR">
                  <a:solidFill>
                    <a:schemeClr val="accent4">
                      <a:lumMod val="75000"/>
                    </a:schemeClr>
                  </a:solidFill>
                  <a:latin typeface="Calibri" panose="020F0502020204030204" pitchFamily="34" charset="0"/>
                  <a:cs typeface="Calibri" panose="020F0502020204030204" pitchFamily="34" charset="0"/>
                </a:rPr>
                <a:t>National-</a:t>
              </a:r>
              <a:r>
                <a:rPr lang="fr-FR" err="1">
                  <a:solidFill>
                    <a:schemeClr val="accent4">
                      <a:lumMod val="75000"/>
                    </a:schemeClr>
                  </a:solidFill>
                  <a:latin typeface="Calibri" panose="020F0502020204030204" pitchFamily="34" charset="0"/>
                  <a:cs typeface="Calibri" panose="020F0502020204030204" pitchFamily="34" charset="0"/>
                </a:rPr>
                <a:t>level</a:t>
              </a:r>
              <a:endParaRPr lang="fr-FR" b="1">
                <a:solidFill>
                  <a:schemeClr val="accent4">
                    <a:lumMod val="75000"/>
                  </a:schemeClr>
                </a:solidFill>
                <a:latin typeface="Calibri" panose="020F0502020204030204" pitchFamily="34" charset="0"/>
                <a:cs typeface="Calibri" panose="020F0502020204030204" pitchFamily="34" charset="0"/>
              </a:endParaRPr>
            </a:p>
            <a:p>
              <a:pPr marL="0" marR="0" lvl="0" indent="0" algn="ctr" defTabSz="1218150" rtl="0" eaLnBrk="1" fontAlgn="auto" latinLnBrk="0" hangingPunct="1">
                <a:lnSpc>
                  <a:spcPct val="100000"/>
                </a:lnSpc>
                <a:spcBef>
                  <a:spcPts val="0"/>
                </a:spcBef>
                <a:spcAft>
                  <a:spcPts val="0"/>
                </a:spcAft>
                <a:buClrTx/>
                <a:buSzTx/>
                <a:buFontTx/>
                <a:buNone/>
                <a:tabLst/>
                <a:defRPr/>
              </a:pPr>
              <a:endParaRPr lang="fr-FR" b="1">
                <a:solidFill>
                  <a:schemeClr val="accent4">
                    <a:lumMod val="75000"/>
                  </a:schemeClr>
                </a:solidFill>
                <a:latin typeface="Calibri" panose="020F0502020204030204" pitchFamily="34" charset="0"/>
                <a:cs typeface="Calibri" panose="020F0502020204030204" pitchFamily="34" charset="0"/>
              </a:endParaRPr>
            </a:p>
          </p:txBody>
        </p:sp>
        <p:pic>
          <p:nvPicPr>
            <p:cNvPr id="31" name="Picture 2" descr="RÃ©sultat de recherche d'images pour &quot;carte de france&quot;">
              <a:extLst>
                <a:ext uri="{FF2B5EF4-FFF2-40B4-BE49-F238E27FC236}">
                  <a16:creationId xmlns:a16="http://schemas.microsoft.com/office/drawing/2014/main" id="{835C09E5-AE02-D851-C04F-E8CAB164381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2"/>
            <a:stretch/>
          </p:blipFill>
          <p:spPr bwMode="auto">
            <a:xfrm>
              <a:off x="9906989" y="2848636"/>
              <a:ext cx="2086892" cy="1798664"/>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a:extLst>
              <a:ext uri="{FF2B5EF4-FFF2-40B4-BE49-F238E27FC236}">
                <a16:creationId xmlns:a16="http://schemas.microsoft.com/office/drawing/2014/main" id="{0F36BB77-D8B6-DEBD-FCC8-5A37FE957CAB}"/>
              </a:ext>
            </a:extLst>
          </p:cNvPr>
          <p:cNvSpPr txBox="1"/>
          <p:nvPr/>
        </p:nvSpPr>
        <p:spPr>
          <a:xfrm>
            <a:off x="4037469" y="6036727"/>
            <a:ext cx="7823698" cy="784830"/>
          </a:xfrm>
          <a:prstGeom prst="rect">
            <a:avLst/>
          </a:prstGeom>
          <a:noFill/>
        </p:spPr>
        <p:txBody>
          <a:bodyPr wrap="square" rtlCol="0">
            <a:spAutoFit/>
          </a:bodyPr>
          <a:lstStyle/>
          <a:p>
            <a:pPr marL="0" indent="0" algn="r">
              <a:buFont typeface="+mj-lt"/>
              <a:buNone/>
            </a:pPr>
            <a:r>
              <a:rPr lang="en-GB" sz="500" dirty="0">
                <a:latin typeface="Calibri" panose="020F0502020204030204" pitchFamily="34" charset="0"/>
                <a:cs typeface="Calibri" panose="020F0502020204030204" pitchFamily="34" charset="0"/>
              </a:rPr>
              <a:t>91. Pfizer Data on file. “Access to Immunisation as a Tool for Improving Public Health: Evidence for Pharmacy-Based Services. Workshop Session”. </a:t>
            </a:r>
            <a:r>
              <a:rPr lang="en-GB" sz="500" dirty="0" err="1">
                <a:latin typeface="Calibri" panose="020F0502020204030204" pitchFamily="34" charset="0"/>
                <a:cs typeface="Calibri" panose="020F0502020204030204" pitchFamily="34" charset="0"/>
              </a:rPr>
              <a:t>Alphega</a:t>
            </a:r>
            <a:r>
              <a:rPr lang="en-GB" sz="500" dirty="0">
                <a:latin typeface="Calibri" panose="020F0502020204030204" pitchFamily="34" charset="0"/>
                <a:cs typeface="Calibri" panose="020F0502020204030204" pitchFamily="34" charset="0"/>
              </a:rPr>
              <a:t> Pharmacy Convention 2019. Slides 10 and 11.​</a:t>
            </a:r>
          </a:p>
          <a:p>
            <a:pPr marL="0" indent="0" algn="r">
              <a:buFont typeface="+mj-lt"/>
              <a:buNone/>
            </a:pPr>
            <a:r>
              <a:rPr lang="en-GB" sz="500" dirty="0">
                <a:latin typeface="Calibri" panose="020F0502020204030204" pitchFamily="34" charset="0"/>
                <a:cs typeface="Calibri" panose="020F0502020204030204" pitchFamily="34" charset="0"/>
              </a:rPr>
              <a:t>92. M. Kroemer, A.L. </a:t>
            </a:r>
            <a:r>
              <a:rPr lang="en-GB" sz="500" dirty="0" err="1">
                <a:latin typeface="Calibri" panose="020F0502020204030204" pitchFamily="34" charset="0"/>
                <a:cs typeface="Calibri" panose="020F0502020204030204" pitchFamily="34" charset="0"/>
              </a:rPr>
              <a:t>Clairet</a:t>
            </a:r>
            <a:r>
              <a:rPr lang="en-GB" sz="500" dirty="0">
                <a:latin typeface="Calibri" panose="020F0502020204030204" pitchFamily="34" charset="0"/>
                <a:cs typeface="Calibri" panose="020F0502020204030204" pitchFamily="34" charset="0"/>
              </a:rPr>
              <a:t>, K. </a:t>
            </a:r>
            <a:r>
              <a:rPr lang="en-GB" sz="500" dirty="0" err="1">
                <a:latin typeface="Calibri" panose="020F0502020204030204" pitchFamily="34" charset="0"/>
                <a:cs typeface="Calibri" panose="020F0502020204030204" pitchFamily="34" charset="0"/>
              </a:rPr>
              <a:t>Kabiche</a:t>
            </a:r>
            <a:r>
              <a:rPr lang="en-GB" sz="500" dirty="0">
                <a:latin typeface="Calibri" panose="020F0502020204030204" pitchFamily="34" charset="0"/>
                <a:cs typeface="Calibri" panose="020F0502020204030204" pitchFamily="34" charset="0"/>
              </a:rPr>
              <a:t>, A. </a:t>
            </a:r>
            <a:r>
              <a:rPr lang="en-GB" sz="500" dirty="0" err="1">
                <a:latin typeface="Calibri" panose="020F0502020204030204" pitchFamily="34" charset="0"/>
                <a:cs typeface="Calibri" panose="020F0502020204030204" pitchFamily="34" charset="0"/>
              </a:rPr>
              <a:t>Bendjama</a:t>
            </a:r>
            <a:r>
              <a:rPr lang="en-GB" sz="500" dirty="0">
                <a:latin typeface="Calibri" panose="020F0502020204030204" pitchFamily="34" charset="0"/>
                <a:cs typeface="Calibri" panose="020F0502020204030204" pitchFamily="34" charset="0"/>
              </a:rPr>
              <a:t>, X. Bertrand, S. </a:t>
            </a:r>
            <a:r>
              <a:rPr lang="en-GB" sz="500" dirty="0" err="1">
                <a:latin typeface="Calibri" panose="020F0502020204030204" pitchFamily="34" charset="0"/>
                <a:cs typeface="Calibri" panose="020F0502020204030204" pitchFamily="34" charset="0"/>
              </a:rPr>
              <a:t>Limat</a:t>
            </a:r>
            <a:r>
              <a:rPr lang="en-GB" sz="500" dirty="0">
                <a:latin typeface="Calibri" panose="020F0502020204030204" pitchFamily="34" charset="0"/>
                <a:cs typeface="Calibri" panose="020F0502020204030204" pitchFamily="34" charset="0"/>
              </a:rPr>
              <a:t>, V. </a:t>
            </a:r>
            <a:r>
              <a:rPr lang="en-GB" sz="500" dirty="0" err="1">
                <a:latin typeface="Calibri" panose="020F0502020204030204" pitchFamily="34" charset="0"/>
                <a:cs typeface="Calibri" panose="020F0502020204030204" pitchFamily="34" charset="0"/>
              </a:rPr>
              <a:t>Nerich</a:t>
            </a:r>
            <a:r>
              <a:rPr lang="en-GB" sz="500" dirty="0">
                <a:latin typeface="Calibri" panose="020F0502020204030204" pitchFamily="34" charset="0"/>
                <a:cs typeface="Calibri" panose="020F0502020204030204" pitchFamily="34" charset="0"/>
              </a:rPr>
              <a:t>, Influenza vaccination coverage at community pharmacies: Positioning, needs, expectations and involvement of community pharmacists in the Franche-Comté region, Infectious Diseases </a:t>
            </a:r>
            <a:r>
              <a:rPr lang="en-GB" sz="500" dirty="0" err="1">
                <a:latin typeface="Calibri" panose="020F0502020204030204" pitchFamily="34" charset="0"/>
                <a:cs typeface="Calibri" panose="020F0502020204030204" pitchFamily="34" charset="0"/>
              </a:rPr>
              <a:t>Now,nVolume</a:t>
            </a:r>
            <a:r>
              <a:rPr lang="en-GB" sz="500" dirty="0">
                <a:latin typeface="Calibri" panose="020F0502020204030204" pitchFamily="34" charset="0"/>
                <a:cs typeface="Calibri" panose="020F0502020204030204" pitchFamily="34" charset="0"/>
              </a:rPr>
              <a:t> 51, Issue 3, 2021, Pages 285-289, ISSN 2666-9919, https://doi.org/10.1016/j.medmal.2020.10.012. Accessed August 2023</a:t>
            </a:r>
          </a:p>
          <a:p>
            <a:pPr marL="0" indent="0" algn="r">
              <a:buFont typeface="+mj-lt"/>
              <a:buNone/>
            </a:pPr>
            <a:r>
              <a:rPr lang="en-GB" sz="500" dirty="0">
                <a:latin typeface="Calibri" panose="020F0502020204030204" pitchFamily="34" charset="0"/>
                <a:cs typeface="Calibri" panose="020F0502020204030204" pitchFamily="34" charset="0"/>
              </a:rPr>
              <a:t>93. </a:t>
            </a:r>
            <a:r>
              <a:rPr lang="en-GB" sz="500" dirty="0" err="1">
                <a:latin typeface="Calibri" panose="020F0502020204030204" pitchFamily="34" charset="0"/>
                <a:cs typeface="Calibri" panose="020F0502020204030204" pitchFamily="34" charset="0"/>
              </a:rPr>
              <a:t>République</a:t>
            </a:r>
            <a:r>
              <a:rPr lang="en-GB" sz="500" dirty="0">
                <a:latin typeface="Calibri" panose="020F0502020204030204" pitchFamily="34" charset="0"/>
                <a:cs typeface="Calibri" panose="020F0502020204030204" pitchFamily="34" charset="0"/>
              </a:rPr>
              <a:t> française (2019). Order of 23 April 2019 setting the list of vaccinations that community pharmacists can carry out pursuant to 9° of article L. 5125-1-1 A of the public health code, https://www.legifrance.gouv.fr/jorf/id/JORFARTI000038409909. Accessed March 2022.​</a:t>
            </a:r>
          </a:p>
          <a:p>
            <a:pPr marL="0" indent="0" algn="r">
              <a:buFont typeface="+mj-lt"/>
              <a:buNone/>
            </a:pPr>
            <a:r>
              <a:rPr lang="en-GB" sz="500" dirty="0">
                <a:latin typeface="Calibri" panose="020F0502020204030204" pitchFamily="34" charset="0"/>
                <a:cs typeface="Calibri" panose="020F0502020204030204" pitchFamily="34" charset="0"/>
              </a:rPr>
              <a:t>94. ​</a:t>
            </a:r>
            <a:r>
              <a:rPr lang="en-GB" sz="500" dirty="0" err="1">
                <a:latin typeface="Calibri" panose="020F0502020204030204" pitchFamily="34" charset="0"/>
                <a:cs typeface="Calibri" panose="020F0502020204030204" pitchFamily="34" charset="0"/>
              </a:rPr>
              <a:t>République</a:t>
            </a:r>
            <a:r>
              <a:rPr lang="en-GB" sz="500" dirty="0">
                <a:latin typeface="Calibri" panose="020F0502020204030204" pitchFamily="34" charset="0"/>
                <a:cs typeface="Calibri" panose="020F0502020204030204" pitchFamily="34" charset="0"/>
              </a:rPr>
              <a:t> française (2021). Decree No. 2021-248 of March 4, 2021 amending Decrees No. 2020-1262 of October 16, 2020 and No. 2020-1310 of October 29, 2020 prescribing the general measures necessary to deal with the covid-19 epidemic in the framework of the state of health emergency. https://www.legifrance.gouv.fr/jorf/id/JORFTEXT000043216584. Accessed March 2022</a:t>
            </a:r>
          </a:p>
          <a:p>
            <a:pPr marL="0" indent="0" algn="r">
              <a:buFont typeface="+mj-lt"/>
              <a:buNone/>
            </a:pPr>
            <a:r>
              <a:rPr lang="en-GB" sz="500" dirty="0">
                <a:latin typeface="Calibri" panose="020F0502020204030204" pitchFamily="34" charset="0"/>
                <a:cs typeface="Calibri" panose="020F0502020204030204" pitchFamily="34" charset="0"/>
              </a:rPr>
              <a:t>95. Haute </a:t>
            </a:r>
            <a:r>
              <a:rPr lang="en-GB" sz="500" dirty="0" err="1">
                <a:latin typeface="Calibri" panose="020F0502020204030204" pitchFamily="34" charset="0"/>
                <a:cs typeface="Calibri" panose="020F0502020204030204" pitchFamily="34" charset="0"/>
              </a:rPr>
              <a:t>Autorité</a:t>
            </a:r>
            <a:r>
              <a:rPr lang="en-GB" sz="500" dirty="0">
                <a:latin typeface="Calibri" panose="020F0502020204030204" pitchFamily="34" charset="0"/>
                <a:cs typeface="Calibri" panose="020F0502020204030204" pitchFamily="34" charset="0"/>
              </a:rPr>
              <a:t> de </a:t>
            </a:r>
            <a:r>
              <a:rPr lang="en-GB" sz="500" dirty="0" err="1">
                <a:latin typeface="Calibri" panose="020F0502020204030204" pitchFamily="34" charset="0"/>
                <a:cs typeface="Calibri" panose="020F0502020204030204" pitchFamily="34" charset="0"/>
              </a:rPr>
              <a:t>Santé</a:t>
            </a:r>
            <a:r>
              <a:rPr lang="en-GB" sz="500" dirty="0">
                <a:latin typeface="Calibri" panose="020F0502020204030204" pitchFamily="34" charset="0"/>
                <a:cs typeface="Calibri" panose="020F0502020204030204" pitchFamily="34" charset="0"/>
              </a:rPr>
              <a:t> (2022). Expanding the skills of three health professions to facilitate vaccination. https://www.has-sante.fr/jcms/p_3312582/fr/elargir-les-competences-de-trois-professions-de-sante-pour-faciliter-la-vaccination. Accessed March 2022</a:t>
            </a:r>
          </a:p>
          <a:p>
            <a:pPr marL="0" indent="0" algn="r">
              <a:buFont typeface="+mj-lt"/>
              <a:buNone/>
            </a:pPr>
            <a:r>
              <a:rPr lang="en-GB" sz="500" dirty="0">
                <a:latin typeface="Calibri" panose="020F0502020204030204" pitchFamily="34" charset="0"/>
                <a:cs typeface="Calibri" panose="020F0502020204030204" pitchFamily="34" charset="0"/>
              </a:rPr>
              <a:t>96. </a:t>
            </a:r>
            <a:r>
              <a:rPr lang="en-GB" sz="500" dirty="0" err="1">
                <a:latin typeface="Calibri" panose="020F0502020204030204" pitchFamily="34" charset="0"/>
                <a:cs typeface="Calibri" panose="020F0502020204030204" pitchFamily="34" charset="0"/>
              </a:rPr>
              <a:t>République</a:t>
            </a:r>
            <a:r>
              <a:rPr lang="en-GB" sz="500" dirty="0">
                <a:latin typeface="Calibri" panose="020F0502020204030204" pitchFamily="34" charset="0"/>
                <a:cs typeface="Calibri" panose="020F0502020204030204" pitchFamily="34" charset="0"/>
              </a:rPr>
              <a:t> française (2022). Order of January 26, 2022 amending the order of June 1, 2021 prescribing the general measures necessary for managing the end of the health crisis. https://www.legifrance.gouv.fr/jorf/id/JORFARTI000045076545. Accessed March 2022</a:t>
            </a:r>
          </a:p>
          <a:p>
            <a:pPr algn="r"/>
            <a:endParaRPr lang="en-GB" sz="5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97BBE01-C77B-E384-5E35-E9BEEBEEE553}"/>
              </a:ext>
            </a:extLst>
          </p:cNvPr>
          <p:cNvSpPr/>
          <p:nvPr/>
        </p:nvSpPr>
        <p:spPr>
          <a:xfrm>
            <a:off x="332750" y="5172053"/>
            <a:ext cx="372140" cy="3482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690F070-DAC2-64AA-60B6-728B6A50C712}"/>
              </a:ext>
            </a:extLst>
          </p:cNvPr>
          <p:cNvSpPr/>
          <p:nvPr/>
        </p:nvSpPr>
        <p:spPr>
          <a:xfrm>
            <a:off x="332750" y="5567822"/>
            <a:ext cx="372140" cy="348246"/>
          </a:xfrm>
          <a:prstGeom prst="rect">
            <a:avLst/>
          </a:prstGeom>
          <a:solidFill>
            <a:srgbClr val="92CD7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02DF4A5-49EF-3C66-B829-124C2EAB8EE1}"/>
              </a:ext>
            </a:extLst>
          </p:cNvPr>
          <p:cNvSpPr txBox="1"/>
          <p:nvPr/>
        </p:nvSpPr>
        <p:spPr>
          <a:xfrm>
            <a:off x="648368" y="5233583"/>
            <a:ext cx="2023810" cy="246221"/>
          </a:xfrm>
          <a:prstGeom prst="rect">
            <a:avLst/>
          </a:prstGeom>
          <a:noFill/>
        </p:spPr>
        <p:txBody>
          <a:bodyPr wrap="square" rtlCol="0">
            <a:spAutoFit/>
          </a:bodyPr>
          <a:lstStyle/>
          <a:p>
            <a:r>
              <a:rPr lang="en-GB" sz="1000">
                <a:latin typeface="Calibri" panose="020F0502020204030204" pitchFamily="34" charset="0"/>
                <a:cs typeface="Calibri" panose="020F0502020204030204" pitchFamily="34" charset="0"/>
              </a:rPr>
              <a:t>- Pharmacy based vaccination </a:t>
            </a:r>
          </a:p>
        </p:txBody>
      </p:sp>
      <p:sp>
        <p:nvSpPr>
          <p:cNvPr id="34" name="TextBox 33">
            <a:extLst>
              <a:ext uri="{FF2B5EF4-FFF2-40B4-BE49-F238E27FC236}">
                <a16:creationId xmlns:a16="http://schemas.microsoft.com/office/drawing/2014/main" id="{5CA30868-59D8-F2F7-72F1-CD8B6A618F7D}"/>
              </a:ext>
            </a:extLst>
          </p:cNvPr>
          <p:cNvSpPr txBox="1"/>
          <p:nvPr/>
        </p:nvSpPr>
        <p:spPr>
          <a:xfrm>
            <a:off x="648368" y="5616973"/>
            <a:ext cx="2134269" cy="246221"/>
          </a:xfrm>
          <a:prstGeom prst="rect">
            <a:avLst/>
          </a:prstGeom>
          <a:noFill/>
        </p:spPr>
        <p:txBody>
          <a:bodyPr wrap="square" rtlCol="0">
            <a:spAutoFit/>
          </a:bodyPr>
          <a:lstStyle/>
          <a:p>
            <a:r>
              <a:rPr lang="en-GB" sz="1000">
                <a:latin typeface="Calibri" panose="020F0502020204030204" pitchFamily="34" charset="0"/>
                <a:cs typeface="Calibri" panose="020F0502020204030204" pitchFamily="34" charset="0"/>
              </a:rPr>
              <a:t>- No Pharmacy based vaccination </a:t>
            </a:r>
          </a:p>
        </p:txBody>
      </p:sp>
      <p:sp>
        <p:nvSpPr>
          <p:cNvPr id="35" name="TextBox 34">
            <a:extLst>
              <a:ext uri="{FF2B5EF4-FFF2-40B4-BE49-F238E27FC236}">
                <a16:creationId xmlns:a16="http://schemas.microsoft.com/office/drawing/2014/main" id="{741A8DE9-8E83-245A-DB6D-636162FF7913}"/>
              </a:ext>
            </a:extLst>
          </p:cNvPr>
          <p:cNvSpPr txBox="1"/>
          <p:nvPr/>
        </p:nvSpPr>
        <p:spPr>
          <a:xfrm>
            <a:off x="580605" y="4745165"/>
            <a:ext cx="1872555" cy="338554"/>
          </a:xfrm>
          <a:prstGeom prst="rect">
            <a:avLst/>
          </a:prstGeom>
          <a:noFill/>
        </p:spPr>
        <p:txBody>
          <a:bodyPr wrap="square" rtlCol="0">
            <a:spAutoFit/>
          </a:bodyPr>
          <a:lstStyle/>
          <a:p>
            <a:r>
              <a:rPr lang="en-GB" sz="800">
                <a:latin typeface="Calibri" panose="020F0502020204030204" pitchFamily="34" charset="0"/>
                <a:cs typeface="Calibri" panose="020F0502020204030204" pitchFamily="34" charset="0"/>
              </a:rPr>
              <a:t>* First pilot regions in </a:t>
            </a:r>
            <a:r>
              <a:rPr lang="fr-FR" sz="800" b="0" i="0">
                <a:solidFill>
                  <a:srgbClr val="2E2E2E"/>
                </a:solidFill>
                <a:effectLst/>
                <a:latin typeface="Calibri" panose="020F0502020204030204" pitchFamily="34" charset="0"/>
                <a:cs typeface="Calibri" panose="020F0502020204030204" pitchFamily="34" charset="0"/>
              </a:rPr>
              <a:t>Auvergne–Rhône Alpes and Nouvelle Aquitaine</a:t>
            </a:r>
            <a:endParaRPr lang="en-GB" sz="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882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4" name="Text Placeholder 3"/>
          <p:cNvSpPr>
            <a:spLocks noGrp="1"/>
          </p:cNvSpPr>
          <p:nvPr>
            <p:ph type="body" idx="13"/>
          </p:nvPr>
        </p:nvSpPr>
        <p:spPr>
          <a:xfrm>
            <a:off x="1384142" y="2880000"/>
            <a:ext cx="9423717" cy="2400000"/>
          </a:xfrm>
        </p:spPr>
        <p:txBody>
          <a:bodyPr/>
          <a:lstStyle/>
          <a:p>
            <a:endParaRPr lang="en-US"/>
          </a:p>
        </p:txBody>
      </p:sp>
    </p:spTree>
    <p:extLst>
      <p:ext uri="{BB962C8B-B14F-4D97-AF65-F5344CB8AC3E}">
        <p14:creationId xmlns:p14="http://schemas.microsoft.com/office/powerpoint/2010/main" val="19438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2A944-BFE6-0B56-D97E-D3E80706EF4D}"/>
              </a:ext>
            </a:extLst>
          </p:cNvPr>
          <p:cNvSpPr>
            <a:spLocks noGrp="1"/>
          </p:cNvSpPr>
          <p:nvPr>
            <p:ph type="title"/>
          </p:nvPr>
        </p:nvSpPr>
        <p:spPr>
          <a:xfrm>
            <a:off x="2527611" y="2544417"/>
            <a:ext cx="9280343" cy="1730218"/>
          </a:xfrm>
        </p:spPr>
        <p:txBody>
          <a:bodyPr/>
          <a:lstStyle/>
          <a:p>
            <a:r>
              <a:rPr lang="en-GB" dirty="0">
                <a:solidFill>
                  <a:schemeClr val="tx2"/>
                </a:solidFill>
                <a:latin typeface="Calibri" panose="020F0502020204030204" pitchFamily="34" charset="0"/>
                <a:cs typeface="Calibri" panose="020F0502020204030204" pitchFamily="34" charset="0"/>
              </a:rPr>
              <a:t>Aligning advocacy with global health imperatives and policy agendas</a:t>
            </a:r>
          </a:p>
        </p:txBody>
      </p:sp>
    </p:spTree>
    <p:extLst>
      <p:ext uri="{BB962C8B-B14F-4D97-AF65-F5344CB8AC3E}">
        <p14:creationId xmlns:p14="http://schemas.microsoft.com/office/powerpoint/2010/main" val="111811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3EA29-6CF2-4AE9-9E5B-24992B2A63E1}"/>
              </a:ext>
            </a:extLst>
          </p:cNvPr>
          <p:cNvSpPr/>
          <p:nvPr/>
        </p:nvSpPr>
        <p:spPr>
          <a:xfrm>
            <a:off x="643226" y="361339"/>
            <a:ext cx="985060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5C0EB"/>
                </a:solidFill>
                <a:effectLst/>
                <a:uLnTx/>
                <a:uFillTx/>
                <a:latin typeface="Calibri" panose="020F0502020204030204" pitchFamily="34" charset="0"/>
                <a:ea typeface="+mn-ea"/>
                <a:cs typeface="Calibri" panose="020F0502020204030204" pitchFamily="34" charset="0"/>
              </a:rPr>
              <a:t>WHO immunisation Agenda 2030: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5C0EB"/>
                </a:solidFill>
                <a:effectLst/>
                <a:uLnTx/>
                <a:uFillTx/>
                <a:latin typeface="Calibri" panose="020F0502020204030204" pitchFamily="34" charset="0"/>
                <a:ea typeface="+mn-ea"/>
                <a:cs typeface="Calibri" panose="020F0502020204030204" pitchFamily="34" charset="0"/>
              </a:rPr>
              <a:t>A global strategy to leave no one behind</a:t>
            </a:r>
          </a:p>
        </p:txBody>
      </p:sp>
      <p:sp>
        <p:nvSpPr>
          <p:cNvPr id="2" name="TextBox 1">
            <a:extLst>
              <a:ext uri="{FF2B5EF4-FFF2-40B4-BE49-F238E27FC236}">
                <a16:creationId xmlns:a16="http://schemas.microsoft.com/office/drawing/2014/main" id="{C1E53D65-7F7E-4F06-B6C5-EA0BA315F363}"/>
              </a:ext>
            </a:extLst>
          </p:cNvPr>
          <p:cNvSpPr txBox="1"/>
          <p:nvPr/>
        </p:nvSpPr>
        <p:spPr>
          <a:xfrm>
            <a:off x="838607" y="1565463"/>
            <a:ext cx="6310338"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Selected priority strategic objectives:</a:t>
            </a:r>
            <a:b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Everyone is protected by full immunisation, regardless of location, age, socioeconomic status or gender-related barriers.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All people benefit from recommended immunisations throughout life, effectively integrated with other essential health services.</a:t>
            </a:r>
          </a:p>
          <a:p>
            <a:pPr marL="228594" marR="0" lvl="0" indent="-22859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Strengthen immunization policies and service delivery throughout the life cycle, including for appropriate vaccinations and booster doses.</a:t>
            </a:r>
          </a:p>
          <a:p>
            <a:pPr marL="228594" marR="0" lvl="0" indent="-22859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Establish integrated points of contact between immunisation and other public health interventions for different target age groups</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AutoShape 4" descr="IMMUNIZATION AGENDA 2030">
            <a:extLst>
              <a:ext uri="{FF2B5EF4-FFF2-40B4-BE49-F238E27FC236}">
                <a16:creationId xmlns:a16="http://schemas.microsoft.com/office/drawing/2014/main" id="{534A9B4C-0FC0-4D31-B56F-22FBA4DE76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99F3C67E-0291-4184-A74A-9E793BCA0311}"/>
              </a:ext>
            </a:extLst>
          </p:cNvPr>
          <p:cNvPicPr>
            <a:picLocks noChangeAspect="1"/>
          </p:cNvPicPr>
          <p:nvPr/>
        </p:nvPicPr>
        <p:blipFill>
          <a:blip r:embed="rId3"/>
          <a:stretch>
            <a:fillRect/>
          </a:stretch>
        </p:blipFill>
        <p:spPr>
          <a:xfrm>
            <a:off x="7642981" y="1315446"/>
            <a:ext cx="4084674" cy="5334462"/>
          </a:xfrm>
          <a:prstGeom prst="rect">
            <a:avLst/>
          </a:prstGeom>
        </p:spPr>
      </p:pic>
      <p:sp>
        <p:nvSpPr>
          <p:cNvPr id="5" name="Rectangle 4">
            <a:extLst>
              <a:ext uri="{FF2B5EF4-FFF2-40B4-BE49-F238E27FC236}">
                <a16:creationId xmlns:a16="http://schemas.microsoft.com/office/drawing/2014/main" id="{C4326F98-9265-6152-9FA5-8660DE843217}"/>
              </a:ext>
            </a:extLst>
          </p:cNvPr>
          <p:cNvSpPr/>
          <p:nvPr/>
        </p:nvSpPr>
        <p:spPr>
          <a:xfrm>
            <a:off x="3464219" y="6126880"/>
            <a:ext cx="3931744" cy="523028"/>
          </a:xfrm>
          <a:prstGeom prst="rect">
            <a:avLst/>
          </a:prstGeom>
        </p:spPr>
        <p:txBody>
          <a:bodyPr wrap="square">
            <a:spAutoFit/>
          </a:bodyPr>
          <a:lstStyle/>
          <a:p>
            <a:r>
              <a:rPr lang="en-US" sz="933" dirty="0">
                <a:latin typeface="Calibri" panose="020F0502020204030204" pitchFamily="34" charset="0"/>
                <a:cs typeface="Calibri" panose="020F0502020204030204" pitchFamily="34" charset="0"/>
              </a:rPr>
              <a:t>WHO. </a:t>
            </a:r>
            <a:r>
              <a:rPr lang="en-GB" sz="933" dirty="0">
                <a:latin typeface="Calibri" panose="020F0502020204030204" pitchFamily="34" charset="0"/>
                <a:cs typeface="Calibri" panose="020F0502020204030204" pitchFamily="34" charset="0"/>
              </a:rPr>
              <a:t>Immunization Agenda 2030 A global strategy to leave no one behind</a:t>
            </a:r>
            <a:r>
              <a:rPr lang="en-US" sz="933" dirty="0">
                <a:latin typeface="Calibri" panose="020F0502020204030204" pitchFamily="34" charset="0"/>
                <a:cs typeface="Calibri" panose="020F0502020204030204" pitchFamily="34" charset="0"/>
              </a:rPr>
              <a:t>. </a:t>
            </a:r>
            <a:br>
              <a:rPr lang="en-US" sz="933" dirty="0">
                <a:latin typeface="Calibri" panose="020F0502020204030204" pitchFamily="34" charset="0"/>
                <a:cs typeface="Calibri" panose="020F0502020204030204" pitchFamily="34" charset="0"/>
              </a:rPr>
            </a:br>
            <a:r>
              <a:rPr lang="en-US" sz="933" dirty="0">
                <a:latin typeface="Calibri" panose="020F0502020204030204" pitchFamily="34" charset="0"/>
                <a:cs typeface="Calibri" panose="020F0502020204030204" pitchFamily="34" charset="0"/>
                <a:hlinkClick r:id="rId4"/>
              </a:rPr>
              <a:t>https://www.who.int/teams/immunization-vaccines-and-biologicals/strategies/ia2030 </a:t>
            </a:r>
          </a:p>
        </p:txBody>
      </p:sp>
    </p:spTree>
    <p:extLst>
      <p:ext uri="{BB962C8B-B14F-4D97-AF65-F5344CB8AC3E}">
        <p14:creationId xmlns:p14="http://schemas.microsoft.com/office/powerpoint/2010/main" val="11779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or: Elbow 23">
            <a:extLst>
              <a:ext uri="{FF2B5EF4-FFF2-40B4-BE49-F238E27FC236}">
                <a16:creationId xmlns:a16="http://schemas.microsoft.com/office/drawing/2014/main" id="{33D57621-F43B-6A49-419A-C451FC378329}"/>
              </a:ext>
            </a:extLst>
          </p:cNvPr>
          <p:cNvCxnSpPr>
            <a:cxnSpLocks/>
          </p:cNvCxnSpPr>
          <p:nvPr/>
        </p:nvCxnSpPr>
        <p:spPr>
          <a:xfrm rot="10800000" flipV="1">
            <a:off x="2393105" y="4150138"/>
            <a:ext cx="2958434" cy="1221379"/>
          </a:xfrm>
          <a:prstGeom prst="bentConnector3">
            <a:avLst>
              <a:gd name="adj1" fmla="val 74211"/>
            </a:avLst>
          </a:prstGeom>
          <a:ln w="38100">
            <a:solidFill>
              <a:srgbClr val="1991D0"/>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E1B24D63-455B-0087-9FE1-6D9C800D6D80}"/>
              </a:ext>
            </a:extLst>
          </p:cNvPr>
          <p:cNvCxnSpPr>
            <a:cxnSpLocks/>
          </p:cNvCxnSpPr>
          <p:nvPr/>
        </p:nvCxnSpPr>
        <p:spPr>
          <a:xfrm rot="10800000" flipV="1">
            <a:off x="7863840" y="2992919"/>
            <a:ext cx="2819400" cy="902333"/>
          </a:xfrm>
          <a:prstGeom prst="bentConnector3">
            <a:avLst>
              <a:gd name="adj1" fmla="val 50000"/>
            </a:avLst>
          </a:prstGeom>
          <a:ln w="38100">
            <a:solidFill>
              <a:srgbClr val="ED5729"/>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0CC4437-C9BF-8802-57D5-A8900CD87C81}"/>
              </a:ext>
            </a:extLst>
          </p:cNvPr>
          <p:cNvSpPr/>
          <p:nvPr/>
        </p:nvSpPr>
        <p:spPr>
          <a:xfrm>
            <a:off x="0" y="4463075"/>
            <a:ext cx="12192000" cy="265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indent="-457200">
              <a:lnSpc>
                <a:spcPct val="100000"/>
              </a:lnSpc>
              <a:spcAft>
                <a:spcPts val="1200"/>
              </a:spcAft>
              <a:buFont typeface="+mj-lt"/>
              <a:buAutoNum type="arabicPeriod"/>
            </a:pPr>
            <a:r>
              <a:rPr lang="es-ES" sz="1800">
                <a:latin typeface="Calibri" panose="020F0502020204030204" pitchFamily="34" charset="0"/>
                <a:cs typeface="Calibri" panose="020F0502020204030204" pitchFamily="34" charset="0"/>
              </a:rPr>
              <a:t>Addressing the wider determinants of health through </a:t>
            </a:r>
            <a:r>
              <a:rPr lang="es-ES" sz="1800" b="1">
                <a:latin typeface="Calibri" panose="020F0502020204030204" pitchFamily="34" charset="0"/>
                <a:cs typeface="Calibri" panose="020F0502020204030204" pitchFamily="34" charset="0"/>
              </a:rPr>
              <a:t>multisectoral policies and actions</a:t>
            </a:r>
            <a:endParaRPr lang="es-ES" sz="1800" b="1" dirty="0">
              <a:latin typeface="Calibri" panose="020F0502020204030204" pitchFamily="34" charset="0"/>
              <a:cs typeface="Calibri" panose="020F0502020204030204" pitchFamily="34" charset="0"/>
            </a:endParaRPr>
          </a:p>
        </p:txBody>
      </p:sp>
      <p:pic>
        <p:nvPicPr>
          <p:cNvPr id="10" name="Picture 2" descr="C:\Users\barkleys\AppData\Local\Microsoft\Windows\Temporary Internet Files\Content.IE5\RWIP3A93\PHC-circle.png">
            <a:extLst>
              <a:ext uri="{FF2B5EF4-FFF2-40B4-BE49-F238E27FC236}">
                <a16:creationId xmlns:a16="http://schemas.microsoft.com/office/drawing/2014/main" id="{EDC0B62B-1911-45C0-AD35-C764361FF6A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28161" y="2005863"/>
            <a:ext cx="3442853" cy="3456829"/>
          </a:xfrm>
          <a:prstGeom prst="rect">
            <a:avLst/>
          </a:prstGeom>
          <a:noFill/>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B51FF6-5E0F-F708-0200-15A0DF5C32F1}"/>
              </a:ext>
            </a:extLst>
          </p:cNvPr>
          <p:cNvSpPr/>
          <p:nvPr/>
        </p:nvSpPr>
        <p:spPr>
          <a:xfrm>
            <a:off x="7331653" y="4562580"/>
            <a:ext cx="168442" cy="198030"/>
          </a:xfrm>
          <a:prstGeom prst="rect">
            <a:avLst/>
          </a:prstGeom>
          <a:solidFill>
            <a:srgbClr val="F89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B556658-25B2-011E-91DB-7B3F158E321F}"/>
              </a:ext>
            </a:extLst>
          </p:cNvPr>
          <p:cNvSpPr/>
          <p:nvPr/>
        </p:nvSpPr>
        <p:spPr>
          <a:xfrm>
            <a:off x="-54704" y="1240625"/>
            <a:ext cx="12236871" cy="197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61F29D-043B-A85A-A9CF-26EB66563178}"/>
              </a:ext>
            </a:extLst>
          </p:cNvPr>
          <p:cNvSpPr>
            <a:spLocks noGrp="1"/>
          </p:cNvSpPr>
          <p:nvPr>
            <p:ph type="title"/>
          </p:nvPr>
        </p:nvSpPr>
        <p:spPr>
          <a:xfrm>
            <a:off x="307175" y="258399"/>
            <a:ext cx="10656000" cy="432000"/>
          </a:xfrm>
        </p:spPr>
        <p:txBody>
          <a:bodyPr/>
          <a:lstStyle/>
          <a:p>
            <a:r>
              <a:rPr lang="en-GB" sz="2800" b="1" dirty="0">
                <a:solidFill>
                  <a:schemeClr val="tx2"/>
                </a:solidFill>
                <a:latin typeface="Calibri" panose="020F0502020204030204" pitchFamily="34" charset="0"/>
                <a:cs typeface="Calibri" panose="020F0502020204030204" pitchFamily="34" charset="0"/>
              </a:rPr>
              <a:t>WHO’s Declaration of Astana on Primary Healthcare</a:t>
            </a:r>
          </a:p>
        </p:txBody>
      </p:sp>
      <p:sp>
        <p:nvSpPr>
          <p:cNvPr id="4" name="TextBox 3">
            <a:extLst>
              <a:ext uri="{FF2B5EF4-FFF2-40B4-BE49-F238E27FC236}">
                <a16:creationId xmlns:a16="http://schemas.microsoft.com/office/drawing/2014/main" id="{0C544130-699A-79E7-D984-A9DE6A3FFCFD}"/>
              </a:ext>
            </a:extLst>
          </p:cNvPr>
          <p:cNvSpPr txBox="1"/>
          <p:nvPr/>
        </p:nvSpPr>
        <p:spPr>
          <a:xfrm>
            <a:off x="259018" y="6628657"/>
            <a:ext cx="5608382" cy="600164"/>
          </a:xfrm>
          <a:prstGeom prst="rect">
            <a:avLst/>
          </a:prstGeom>
          <a:noFill/>
        </p:spPr>
        <p:txBody>
          <a:bodyPr wrap="square">
            <a:spAutoFit/>
          </a:bodyPr>
          <a:lstStyle/>
          <a:p>
            <a:r>
              <a:rPr lang="en-GB" sz="1100" dirty="0">
                <a:latin typeface="Calibri" panose="020F0502020204030204" pitchFamily="34" charset="0"/>
                <a:cs typeface="Calibri" panose="020F0502020204030204" pitchFamily="34" charset="0"/>
              </a:rPr>
              <a:t>WHO, </a:t>
            </a:r>
            <a:r>
              <a:rPr lang="en-GB" sz="1100" dirty="0">
                <a:latin typeface="Calibri" panose="020F0502020204030204" pitchFamily="34" charset="0"/>
                <a:cs typeface="Calibri" panose="020F0502020204030204" pitchFamily="34" charset="0"/>
                <a:hlinkClick r:id="rId4"/>
              </a:rPr>
              <a:t>https://www.who.int/health-topics/primary-health-care#tab=tab_1</a:t>
            </a:r>
            <a:endParaRPr lang="en-GB" sz="1100" dirty="0">
              <a:latin typeface="Calibri" panose="020F0502020204030204" pitchFamily="34" charset="0"/>
              <a:cs typeface="Calibri" panose="020F0502020204030204" pitchFamily="34" charset="0"/>
            </a:endParaRPr>
          </a:p>
          <a:p>
            <a:endParaRPr lang="en-GB" sz="1100" dirty="0">
              <a:latin typeface="Calibri" panose="020F0502020204030204" pitchFamily="34" charset="0"/>
              <a:cs typeface="Calibri" panose="020F0502020204030204" pitchFamily="34" charset="0"/>
            </a:endParaRPr>
          </a:p>
          <a:p>
            <a:endParaRPr lang="en-GB" sz="11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ED46D4A-A12C-4FEB-1714-CAF9D11A8030}"/>
              </a:ext>
            </a:extLst>
          </p:cNvPr>
          <p:cNvSpPr txBox="1"/>
          <p:nvPr/>
        </p:nvSpPr>
        <p:spPr>
          <a:xfrm>
            <a:off x="8076568" y="5025501"/>
            <a:ext cx="3658232" cy="1569660"/>
          </a:xfrm>
          <a:prstGeom prst="rect">
            <a:avLst/>
          </a:prstGeom>
          <a:solidFill>
            <a:srgbClr val="F89F1B"/>
          </a:solidFill>
        </p:spPr>
        <p:txBody>
          <a:bodyPr wrap="square">
            <a:spAutoFit/>
          </a:bodyPr>
          <a:lstStyle/>
          <a:p>
            <a:pPr>
              <a:lnSpc>
                <a:spcPct val="100000"/>
              </a:lnSpc>
              <a:spcAft>
                <a:spcPts val="1200"/>
              </a:spcAft>
            </a:pPr>
            <a:r>
              <a:rPr lang="es-ES" sz="2400" b="1" dirty="0">
                <a:solidFill>
                  <a:schemeClr val="bg1"/>
                </a:solidFill>
                <a:latin typeface="Calibri" panose="020F0502020204030204" pitchFamily="34" charset="0"/>
                <a:cs typeface="Calibri" panose="020F0502020204030204" pitchFamily="34" charset="0"/>
              </a:rPr>
              <a:t>1. </a:t>
            </a:r>
            <a:r>
              <a:rPr lang="es-ES" sz="2400" b="1" dirty="0" err="1">
                <a:solidFill>
                  <a:schemeClr val="bg1"/>
                </a:solidFill>
                <a:latin typeface="Calibri" panose="020F0502020204030204" pitchFamily="34" charset="0"/>
                <a:cs typeface="Calibri" panose="020F0502020204030204" pitchFamily="34" charset="0"/>
              </a:rPr>
              <a:t>Integrated</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health</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services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to</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meet</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people's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health</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needs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throughout</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the</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life</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course</a:t>
            </a:r>
            <a:endParaRPr lang="es-ES" sz="2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F3876FC-5BA1-E3C7-52CE-29D56216173B}"/>
              </a:ext>
            </a:extLst>
          </p:cNvPr>
          <p:cNvSpPr txBox="1"/>
          <p:nvPr/>
        </p:nvSpPr>
        <p:spPr>
          <a:xfrm>
            <a:off x="412990" y="4430427"/>
            <a:ext cx="3442853" cy="1569660"/>
          </a:xfrm>
          <a:prstGeom prst="rect">
            <a:avLst/>
          </a:prstGeom>
          <a:solidFill>
            <a:srgbClr val="1991D0"/>
          </a:solidFill>
        </p:spPr>
        <p:txBody>
          <a:bodyPr wrap="square">
            <a:spAutoFit/>
          </a:bodyPr>
          <a:lstStyle/>
          <a:p>
            <a:pPr>
              <a:lnSpc>
                <a:spcPct val="100000"/>
              </a:lnSpc>
              <a:spcAft>
                <a:spcPts val="1200"/>
              </a:spcAft>
            </a:pPr>
            <a:r>
              <a:rPr lang="es-ES" sz="2400" b="1" dirty="0">
                <a:solidFill>
                  <a:schemeClr val="bg1"/>
                </a:solidFill>
                <a:latin typeface="Calibri" panose="020F0502020204030204" pitchFamily="34" charset="0"/>
                <a:cs typeface="Calibri" panose="020F0502020204030204" pitchFamily="34" charset="0"/>
              </a:rPr>
              <a:t>3. </a:t>
            </a:r>
            <a:r>
              <a:rPr lang="es-ES" sz="2400" b="1" dirty="0" err="1">
                <a:solidFill>
                  <a:schemeClr val="bg1"/>
                </a:solidFill>
                <a:latin typeface="Calibri" panose="020F0502020204030204" pitchFamily="34" charset="0"/>
                <a:cs typeface="Calibri" panose="020F0502020204030204" pitchFamily="34" charset="0"/>
              </a:rPr>
              <a:t>Addressing</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the</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wider</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determinants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of</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health</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through</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multisectoral</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policies</a:t>
            </a:r>
            <a:r>
              <a:rPr lang="es-ES" sz="2400" b="1" dirty="0">
                <a:solidFill>
                  <a:schemeClr val="bg1"/>
                </a:solidFill>
                <a:latin typeface="Calibri" panose="020F0502020204030204" pitchFamily="34" charset="0"/>
                <a:cs typeface="Calibri" panose="020F0502020204030204" pitchFamily="34" charset="0"/>
              </a:rPr>
              <a:t> and </a:t>
            </a:r>
            <a:r>
              <a:rPr lang="es-ES" sz="2400" b="1" dirty="0" err="1">
                <a:solidFill>
                  <a:schemeClr val="bg1"/>
                </a:solidFill>
                <a:latin typeface="Calibri" panose="020F0502020204030204" pitchFamily="34" charset="0"/>
                <a:cs typeface="Calibri" panose="020F0502020204030204" pitchFamily="34" charset="0"/>
              </a:rPr>
              <a:t>actions</a:t>
            </a:r>
            <a:endParaRPr lang="es-ES" sz="2400" b="1"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E125614-529F-D1E8-2FA7-A87D1FA27753}"/>
              </a:ext>
            </a:extLst>
          </p:cNvPr>
          <p:cNvSpPr txBox="1"/>
          <p:nvPr/>
        </p:nvSpPr>
        <p:spPr>
          <a:xfrm>
            <a:off x="8076568" y="1508341"/>
            <a:ext cx="3658232" cy="1569660"/>
          </a:xfrm>
          <a:prstGeom prst="rect">
            <a:avLst/>
          </a:prstGeom>
          <a:solidFill>
            <a:srgbClr val="ED5729"/>
          </a:solidFill>
        </p:spPr>
        <p:txBody>
          <a:bodyPr wrap="square">
            <a:spAutoFit/>
          </a:bodyPr>
          <a:lstStyle/>
          <a:p>
            <a:pPr>
              <a:lnSpc>
                <a:spcPct val="100000"/>
              </a:lnSpc>
              <a:spcAft>
                <a:spcPts val="1200"/>
              </a:spcAft>
            </a:pPr>
            <a:r>
              <a:rPr lang="es-ES" sz="2400" b="1" dirty="0">
                <a:solidFill>
                  <a:schemeClr val="bg1"/>
                </a:solidFill>
                <a:latin typeface="Calibri" panose="020F0502020204030204" pitchFamily="34" charset="0"/>
                <a:cs typeface="Calibri" panose="020F0502020204030204" pitchFamily="34" charset="0"/>
              </a:rPr>
              <a:t>2. </a:t>
            </a:r>
            <a:r>
              <a:rPr lang="es-ES" sz="2400" b="1" dirty="0" err="1">
                <a:solidFill>
                  <a:schemeClr val="bg1"/>
                </a:solidFill>
                <a:latin typeface="Calibri" panose="020F0502020204030204" pitchFamily="34" charset="0"/>
                <a:cs typeface="Calibri" panose="020F0502020204030204" pitchFamily="34" charset="0"/>
              </a:rPr>
              <a:t>Empowering</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individuals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families</a:t>
            </a:r>
            <a:r>
              <a:rPr lang="es-ES" sz="2400" b="1" dirty="0">
                <a:solidFill>
                  <a:schemeClr val="bg1"/>
                </a:solidFill>
                <a:latin typeface="Calibri" panose="020F0502020204030204" pitchFamily="34" charset="0"/>
                <a:cs typeface="Calibri" panose="020F0502020204030204" pitchFamily="34" charset="0"/>
              </a:rPr>
              <a:t> and </a:t>
            </a:r>
            <a:r>
              <a:rPr lang="es-ES" sz="2400" b="1" dirty="0" err="1">
                <a:solidFill>
                  <a:schemeClr val="bg1"/>
                </a:solidFill>
                <a:latin typeface="Calibri" panose="020F0502020204030204" pitchFamily="34" charset="0"/>
                <a:cs typeface="Calibri" panose="020F0502020204030204" pitchFamily="34" charset="0"/>
              </a:rPr>
              <a:t>communities</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to</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take</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charge</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of</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their</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own</a:t>
            </a:r>
            <a:r>
              <a:rPr lang="es-ES" sz="2400" b="1" dirty="0">
                <a:solidFill>
                  <a:schemeClr val="bg1"/>
                </a:solidFill>
                <a:latin typeface="Calibri" panose="020F0502020204030204" pitchFamily="34" charset="0"/>
                <a:cs typeface="Calibri" panose="020F0502020204030204" pitchFamily="34" charset="0"/>
              </a:rPr>
              <a:t> </a:t>
            </a:r>
            <a:r>
              <a:rPr lang="es-ES" sz="2400" b="1" dirty="0" err="1">
                <a:solidFill>
                  <a:schemeClr val="bg1"/>
                </a:solidFill>
                <a:latin typeface="Calibri" panose="020F0502020204030204" pitchFamily="34" charset="0"/>
                <a:cs typeface="Calibri" panose="020F0502020204030204" pitchFamily="34" charset="0"/>
              </a:rPr>
              <a:t>health</a:t>
            </a:r>
            <a:endParaRPr lang="es-ES" sz="2400" b="1" dirty="0">
              <a:solidFill>
                <a:schemeClr val="bg1"/>
              </a:solidFill>
              <a:latin typeface="Calibri" panose="020F0502020204030204" pitchFamily="34" charset="0"/>
              <a:cs typeface="Calibri" panose="020F0502020204030204" pitchFamily="34" charset="0"/>
            </a:endParaRPr>
          </a:p>
        </p:txBody>
      </p:sp>
      <p:cxnSp>
        <p:nvCxnSpPr>
          <p:cNvPr id="19" name="Connector: Elbow 18">
            <a:extLst>
              <a:ext uri="{FF2B5EF4-FFF2-40B4-BE49-F238E27FC236}">
                <a16:creationId xmlns:a16="http://schemas.microsoft.com/office/drawing/2014/main" id="{0F378A3C-5341-8459-7E1D-D0B9C463662A}"/>
              </a:ext>
            </a:extLst>
          </p:cNvPr>
          <p:cNvCxnSpPr>
            <a:cxnSpLocks/>
          </p:cNvCxnSpPr>
          <p:nvPr/>
        </p:nvCxnSpPr>
        <p:spPr>
          <a:xfrm rot="10800000">
            <a:off x="7086600" y="5071978"/>
            <a:ext cx="1158240" cy="814830"/>
          </a:xfrm>
          <a:prstGeom prst="bentConnector3">
            <a:avLst>
              <a:gd name="adj1" fmla="val 101316"/>
            </a:avLst>
          </a:prstGeom>
          <a:ln w="38100">
            <a:solidFill>
              <a:srgbClr val="F89F1B"/>
            </a:solidFill>
          </a:ln>
        </p:spPr>
        <p:style>
          <a:lnRef idx="1">
            <a:schemeClr val="accent1"/>
          </a:lnRef>
          <a:fillRef idx="0">
            <a:schemeClr val="accent1"/>
          </a:fillRef>
          <a:effectRef idx="0">
            <a:schemeClr val="accent1"/>
          </a:effectRef>
          <a:fontRef idx="minor">
            <a:schemeClr val="tx1"/>
          </a:fontRef>
        </p:style>
      </p:cxnSp>
      <p:pic>
        <p:nvPicPr>
          <p:cNvPr id="5" name="Afbeelding 5">
            <a:extLst>
              <a:ext uri="{FF2B5EF4-FFF2-40B4-BE49-F238E27FC236}">
                <a16:creationId xmlns:a16="http://schemas.microsoft.com/office/drawing/2014/main" id="{4CAE00A0-045B-C97E-2CDD-F49EA61B9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990" y="1024476"/>
            <a:ext cx="2832313" cy="2827626"/>
          </a:xfrm>
          <a:prstGeom prst="rect">
            <a:avLst/>
          </a:prstGeom>
        </p:spPr>
      </p:pic>
    </p:spTree>
    <p:extLst>
      <p:ext uri="{BB962C8B-B14F-4D97-AF65-F5344CB8AC3E}">
        <p14:creationId xmlns:p14="http://schemas.microsoft.com/office/powerpoint/2010/main" val="16273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AA93-C1C9-870E-12A5-D9AA4E48BF35}"/>
              </a:ext>
            </a:extLst>
          </p:cNvPr>
          <p:cNvSpPr>
            <a:spLocks noGrp="1"/>
          </p:cNvSpPr>
          <p:nvPr>
            <p:ph type="title"/>
          </p:nvPr>
        </p:nvSpPr>
        <p:spPr>
          <a:xfrm>
            <a:off x="768000" y="531839"/>
            <a:ext cx="10656000" cy="432000"/>
          </a:xfrm>
        </p:spPr>
        <p:txBody>
          <a:bodyPr/>
          <a:lstStyle/>
          <a:p>
            <a:r>
              <a:rPr lang="en-GB" b="1" dirty="0">
                <a:solidFill>
                  <a:schemeClr val="tx2"/>
                </a:solidFill>
                <a:latin typeface="Calibri" panose="020F0502020204030204" pitchFamily="34" charset="0"/>
                <a:cs typeface="Calibri" panose="020F0502020204030204" pitchFamily="34" charset="0"/>
              </a:rPr>
              <a:t>United Nations’ Decade of Healthy Ageing</a:t>
            </a:r>
          </a:p>
        </p:txBody>
      </p:sp>
      <p:pic>
        <p:nvPicPr>
          <p:cNvPr id="8" name="Picture 7" descr="A cover of a book&#10;&#10;Description automatically generated">
            <a:extLst>
              <a:ext uri="{FF2B5EF4-FFF2-40B4-BE49-F238E27FC236}">
                <a16:creationId xmlns:a16="http://schemas.microsoft.com/office/drawing/2014/main" id="{D7B87F74-05DF-C20D-816E-F26D3D0B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0418" y="1582052"/>
            <a:ext cx="2805134" cy="3980688"/>
          </a:xfrm>
          <a:prstGeom prst="rect">
            <a:avLst/>
          </a:prstGeom>
        </p:spPr>
      </p:pic>
      <p:pic>
        <p:nvPicPr>
          <p:cNvPr id="1030" name="Picture 6" descr="The Decade of Healthy Aging in the Americas (2021-2030) - PAHO/WHO | Pan  American Health Organization">
            <a:extLst>
              <a:ext uri="{FF2B5EF4-FFF2-40B4-BE49-F238E27FC236}">
                <a16:creationId xmlns:a16="http://schemas.microsoft.com/office/drawing/2014/main" id="{316101BB-99C6-E1A5-DA98-DEC0FB1E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8" y="1664780"/>
            <a:ext cx="7926428" cy="23098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9C9280-F64D-0874-0B60-B3984F48F886}"/>
              </a:ext>
            </a:extLst>
          </p:cNvPr>
          <p:cNvSpPr txBox="1"/>
          <p:nvPr/>
        </p:nvSpPr>
        <p:spPr>
          <a:xfrm>
            <a:off x="536448" y="4675532"/>
            <a:ext cx="7059168" cy="830997"/>
          </a:xfrm>
          <a:prstGeom prst="rect">
            <a:avLst/>
          </a:prstGeom>
          <a:noFill/>
        </p:spPr>
        <p:txBody>
          <a:bodyPr wrap="square">
            <a:spAutoFit/>
          </a:bodyPr>
          <a:lstStyle/>
          <a:p>
            <a:r>
              <a:rPr lang="en-GB" sz="2400" b="1" i="0" dirty="0">
                <a:solidFill>
                  <a:srgbClr val="212121"/>
                </a:solidFill>
                <a:effectLst/>
                <a:latin typeface="Calibri" panose="020F0502020204030204" pitchFamily="34" charset="0"/>
                <a:cs typeface="Calibri" panose="020F0502020204030204" pitchFamily="34" charset="0"/>
              </a:rPr>
              <a:t>Life-course vaccination as a pillar of healthy ageing and the preservation of </a:t>
            </a:r>
            <a:r>
              <a:rPr lang="en-GB" sz="2400" b="1" dirty="0">
                <a:solidFill>
                  <a:srgbClr val="212121"/>
                </a:solidFill>
                <a:latin typeface="Calibri" panose="020F0502020204030204" pitchFamily="34" charset="0"/>
                <a:cs typeface="Calibri" panose="020F0502020204030204" pitchFamily="34" charset="0"/>
              </a:rPr>
              <a:t>functional ability at all ages</a:t>
            </a:r>
            <a:endParaRPr lang="en-GB"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27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2A944-BFE6-0B56-D97E-D3E80706EF4D}"/>
              </a:ext>
            </a:extLst>
          </p:cNvPr>
          <p:cNvSpPr>
            <a:spLocks noGrp="1"/>
          </p:cNvSpPr>
          <p:nvPr>
            <p:ph type="title"/>
          </p:nvPr>
        </p:nvSpPr>
        <p:spPr>
          <a:xfrm>
            <a:off x="2315577" y="2563891"/>
            <a:ext cx="9280343" cy="1730218"/>
          </a:xfrm>
        </p:spPr>
        <p:txBody>
          <a:bodyPr/>
          <a:lstStyle/>
          <a:p>
            <a:r>
              <a:rPr lang="en-GB" b="1" dirty="0">
                <a:solidFill>
                  <a:schemeClr val="tx2"/>
                </a:solidFill>
                <a:latin typeface="Calibri" panose="020F0502020204030204" pitchFamily="34" charset="0"/>
                <a:cs typeface="Calibri" panose="020F0502020204030204" pitchFamily="34" charset="0"/>
              </a:rPr>
              <a:t>Pharmacists are part of the solution </a:t>
            </a:r>
            <a:r>
              <a:rPr lang="en-GB" dirty="0">
                <a:solidFill>
                  <a:schemeClr val="tx2"/>
                </a:solidFill>
                <a:latin typeface="Calibri" panose="020F0502020204030204" pitchFamily="34" charset="0"/>
                <a:cs typeface="Calibri" panose="020F0502020204030204" pitchFamily="34" charset="0"/>
              </a:rPr>
              <a:t>FIP’s priority programmes and advocacy on vaccination </a:t>
            </a:r>
          </a:p>
        </p:txBody>
      </p:sp>
    </p:spTree>
    <p:extLst>
      <p:ext uri="{BB962C8B-B14F-4D97-AF65-F5344CB8AC3E}">
        <p14:creationId xmlns:p14="http://schemas.microsoft.com/office/powerpoint/2010/main" val="261591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0473D04-CEA9-4E48-88E4-F2FA521199F8}"/>
              </a:ext>
            </a:extLst>
          </p:cNvPr>
          <p:cNvGrpSpPr/>
          <p:nvPr/>
        </p:nvGrpSpPr>
        <p:grpSpPr>
          <a:xfrm>
            <a:off x="-2527" y="0"/>
            <a:ext cx="12291240" cy="6858000"/>
            <a:chOff x="-2527" y="0"/>
            <a:chExt cx="12291240" cy="6858000"/>
          </a:xfrm>
        </p:grpSpPr>
        <p:grpSp>
          <p:nvGrpSpPr>
            <p:cNvPr id="19" name="Group 18">
              <a:extLst>
                <a:ext uri="{FF2B5EF4-FFF2-40B4-BE49-F238E27FC236}">
                  <a16:creationId xmlns:a16="http://schemas.microsoft.com/office/drawing/2014/main" id="{2F21D247-C024-446F-911C-B210B9BBBDFB}"/>
                </a:ext>
              </a:extLst>
            </p:cNvPr>
            <p:cNvGrpSpPr/>
            <p:nvPr/>
          </p:nvGrpSpPr>
          <p:grpSpPr>
            <a:xfrm>
              <a:off x="-2527" y="0"/>
              <a:ext cx="12291240" cy="6858000"/>
              <a:chOff x="-2527" y="0"/>
              <a:chExt cx="12291240" cy="6858000"/>
            </a:xfrm>
          </p:grpSpPr>
          <p:sp>
            <p:nvSpPr>
              <p:cNvPr id="21" name="Rectangle 20">
                <a:extLst>
                  <a:ext uri="{FF2B5EF4-FFF2-40B4-BE49-F238E27FC236}">
                    <a16:creationId xmlns:a16="http://schemas.microsoft.com/office/drawing/2014/main" id="{A4567A79-1142-459D-AD41-367585C9E15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79C0117B-9D1A-4E8B-907F-9F41ABD97DB1}"/>
                  </a:ext>
                </a:extLst>
              </p:cNvPr>
              <p:cNvPicPr>
                <a:picLocks noChangeAspect="1"/>
              </p:cNvPicPr>
              <p:nvPr/>
            </p:nvPicPr>
            <p:blipFill rotWithShape="1">
              <a:blip r:embed="rId3">
                <a:extLst>
                  <a:ext uri="{28A0092B-C50C-407E-A947-70E740481C1C}">
                    <a14:useLocalDpi xmlns:a14="http://schemas.microsoft.com/office/drawing/2010/main" val="0"/>
                  </a:ext>
                </a:extLst>
              </a:blip>
              <a:srcRect l="28648" t="29057" r="65068" b="8866"/>
              <a:stretch/>
            </p:blipFill>
            <p:spPr>
              <a:xfrm rot="5400000">
                <a:off x="5802851" y="-123560"/>
                <a:ext cx="680483" cy="12291240"/>
              </a:xfrm>
              <a:prstGeom prst="rect">
                <a:avLst/>
              </a:prstGeom>
            </p:spPr>
          </p:pic>
        </p:grpSp>
        <p:pic>
          <p:nvPicPr>
            <p:cNvPr id="20" name="Picture 19" descr="A close up of a sign&#10;&#10;Description automatically generated">
              <a:extLst>
                <a:ext uri="{FF2B5EF4-FFF2-40B4-BE49-F238E27FC236}">
                  <a16:creationId xmlns:a16="http://schemas.microsoft.com/office/drawing/2014/main" id="{3EFF8C4B-2798-42C3-B6B4-4C73D02DBC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10" y="6167529"/>
              <a:ext cx="1588610" cy="561463"/>
            </a:xfrm>
            <a:prstGeom prst="rect">
              <a:avLst/>
            </a:prstGeom>
          </p:spPr>
        </p:pic>
      </p:grpSp>
      <p:pic>
        <p:nvPicPr>
          <p:cNvPr id="24" name="Picture 23" descr="A screenshot of a cell phone&#10;&#10;Description automatically generated">
            <a:extLst>
              <a:ext uri="{FF2B5EF4-FFF2-40B4-BE49-F238E27FC236}">
                <a16:creationId xmlns:a16="http://schemas.microsoft.com/office/drawing/2014/main" id="{1E56B66B-8E99-4910-98A8-21052A1745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243" r="4925"/>
          <a:stretch/>
        </p:blipFill>
        <p:spPr>
          <a:xfrm>
            <a:off x="4186178" y="1029444"/>
            <a:ext cx="8005823" cy="4156677"/>
          </a:xfrm>
          <a:prstGeom prst="rect">
            <a:avLst/>
          </a:prstGeom>
        </p:spPr>
      </p:pic>
      <p:sp>
        <p:nvSpPr>
          <p:cNvPr id="11" name="Rectangle 10">
            <a:extLst>
              <a:ext uri="{FF2B5EF4-FFF2-40B4-BE49-F238E27FC236}">
                <a16:creationId xmlns:a16="http://schemas.microsoft.com/office/drawing/2014/main" id="{3F1FB715-B698-4198-A0FB-6D8624051D62}"/>
              </a:ext>
            </a:extLst>
          </p:cNvPr>
          <p:cNvSpPr/>
          <p:nvPr/>
        </p:nvSpPr>
        <p:spPr>
          <a:xfrm>
            <a:off x="498883" y="1744281"/>
            <a:ext cx="4202327" cy="233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Calibri" panose="020F0502020204030204" pitchFamily="34" charset="0"/>
                <a:cs typeface="Calibri" panose="020F0502020204030204" pitchFamily="34" charset="0"/>
              </a:rPr>
              <a:t>The FIP Development Goals reiterate FIP’s commitment to global health. </a:t>
            </a:r>
          </a:p>
        </p:txBody>
      </p:sp>
    </p:spTree>
    <p:extLst>
      <p:ext uri="{BB962C8B-B14F-4D97-AF65-F5344CB8AC3E}">
        <p14:creationId xmlns:p14="http://schemas.microsoft.com/office/powerpoint/2010/main" val="3605103079"/>
      </p:ext>
    </p:extLst>
  </p:cSld>
  <p:clrMapOvr>
    <a:masterClrMapping/>
  </p:clrMapOvr>
</p:sld>
</file>

<file path=ppt/theme/theme1.xml><?xml version="1.0" encoding="utf-8"?>
<a:theme xmlns:a="http://schemas.openxmlformats.org/drawingml/2006/main" name="FIP_BuenosAires_Calibri_16-9_Presentation_v1">
  <a:themeElements>
    <a:clrScheme name="FIP_Corporate_2016">
      <a:dk1>
        <a:sysClr val="windowText" lastClr="000000"/>
      </a:dk1>
      <a:lt1>
        <a:sysClr val="window" lastClr="FFFFFF"/>
      </a:lt1>
      <a:dk2>
        <a:srgbClr val="45C0EB"/>
      </a:dk2>
      <a:lt2>
        <a:srgbClr val="EEECEC"/>
      </a:lt2>
      <a:accent1>
        <a:srgbClr val="006AB3"/>
      </a:accent1>
      <a:accent2>
        <a:srgbClr val="8EC2E6"/>
      </a:accent2>
      <a:accent3>
        <a:srgbClr val="8F8EC0"/>
      </a:accent3>
      <a:accent4>
        <a:srgbClr val="74B320"/>
      </a:accent4>
      <a:accent5>
        <a:srgbClr val="FFDD00"/>
      </a:accent5>
      <a:accent6>
        <a:srgbClr val="EC740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Corporate_16-9_Powerpoint_v1" id="{C3B46D56-F777-6047-BA7F-9FD838913563}" vid="{10893886-0762-414D-8757-BC5409BC39CE}"/>
    </a:ext>
  </a:extLst>
</a:theme>
</file>

<file path=ppt/theme/theme2.xml><?xml version="1.0" encoding="utf-8"?>
<a:theme xmlns:a="http://schemas.openxmlformats.org/drawingml/2006/main" name="PSA_Blue Banner_pp_template 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3">
      <a:dk1>
        <a:sysClr val="windowText" lastClr="000000"/>
      </a:dk1>
      <a:lt1>
        <a:sysClr val="window" lastClr="FFFFFF"/>
      </a:lt1>
      <a:dk2>
        <a:srgbClr val="44546A"/>
      </a:dk2>
      <a:lt2>
        <a:srgbClr val="E7E6E6"/>
      </a:lt2>
      <a:accent1>
        <a:srgbClr val="4CC9E9"/>
      </a:accent1>
      <a:accent2>
        <a:srgbClr val="D6AC00"/>
      </a:accent2>
      <a:accent3>
        <a:srgbClr val="EC7404"/>
      </a:accent3>
      <a:accent4>
        <a:srgbClr val="8F8EC0"/>
      </a:accent4>
      <a:accent5>
        <a:srgbClr val="B1C800"/>
      </a:accent5>
      <a:accent6>
        <a:srgbClr val="5A4D7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E79554-7437-472A-8986-516C06C17DB1}" vid="{4B9E7B84-F9D7-4FD9-918E-6AB0FB84CFF8}"/>
    </a:ext>
  </a:extLst>
</a:theme>
</file>

<file path=ppt/theme/theme5.xml><?xml version="1.0" encoding="utf-8"?>
<a:theme xmlns:a="http://schemas.openxmlformats.org/drawingml/2006/main" name="1_PSA_Blue Banner_pp_template 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FF20F3B326914BAF9980C57E959F1E" ma:contentTypeVersion="19" ma:contentTypeDescription="Create a new document." ma:contentTypeScope="" ma:versionID="d9cdeeca5240e0d52fe3d8d4fa0bc7e5">
  <xsd:schema xmlns:xsd="http://www.w3.org/2001/XMLSchema" xmlns:xs="http://www.w3.org/2001/XMLSchema" xmlns:p="http://schemas.microsoft.com/office/2006/metadata/properties" xmlns:ns2="63cfae83-fc86-410a-be9d-865ba8348f85" xmlns:ns3="68348291-eb11-489d-8590-95296afbe51a" targetNamespace="http://schemas.microsoft.com/office/2006/metadata/properties" ma:root="true" ma:fieldsID="fd6248f98191454c7bbd8054b42f042a" ns2:_="" ns3:_="">
    <xsd:import namespace="63cfae83-fc86-410a-be9d-865ba8348f85"/>
    <xsd:import namespace="68348291-eb11-489d-8590-95296afbe5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fae83-fc86-410a-be9d-865ba8348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13e0827-eb3b-4ce0-889f-7f9c769669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48291-eb11-489d-8590-95296afbe5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179da5-40a0-42b4-8180-1da5ebb8d3d7}" ma:internalName="TaxCatchAll" ma:showField="CatchAllData" ma:web="68348291-eb11-489d-8590-95296afb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348291-eb11-489d-8590-95296afbe51a" xsi:nil="true"/>
    <lcf76f155ced4ddcb4097134ff3c332f xmlns="63cfae83-fc86-410a-be9d-865ba8348f85">
      <Terms xmlns="http://schemas.microsoft.com/office/infopath/2007/PartnerControls"/>
    </lcf76f155ced4ddcb4097134ff3c332f>
    <SharedWithUsers xmlns="68348291-eb11-489d-8590-95296afbe51a">
      <UserInfo>
        <DisplayName>Lina Bader</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CA657-6983-4378-8C7D-F29D5C1C9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fae83-fc86-410a-be9d-865ba8348f85"/>
    <ds:schemaRef ds:uri="68348291-eb11-489d-8590-95296afb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490FA-4628-4343-B285-7044E3E6115D}">
  <ds:schemaRefs>
    <ds:schemaRef ds:uri="63cfae83-fc86-410a-be9d-865ba8348f85"/>
    <ds:schemaRef ds:uri="68348291-eb11-489d-8590-95296afbe51a"/>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610059B-803E-406E-A933-E2CB368CE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7256</TotalTime>
  <Words>4403</Words>
  <Application>Microsoft Office PowerPoint</Application>
  <PresentationFormat>Widescreen</PresentationFormat>
  <Paragraphs>269</Paragraphs>
  <Slides>36</Slides>
  <Notes>26</Notes>
  <HiddenSlides>3</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36</vt:i4>
      </vt:variant>
    </vt:vector>
  </HeadingPairs>
  <TitlesOfParts>
    <vt:vector size="48" baseType="lpstr">
      <vt:lpstr>Arial</vt:lpstr>
      <vt:lpstr>Calibri</vt:lpstr>
      <vt:lpstr>Calibri Light</vt:lpstr>
      <vt:lpstr>Segoe UI</vt:lpstr>
      <vt:lpstr>Symbol</vt:lpstr>
      <vt:lpstr>Times New Roman</vt:lpstr>
      <vt:lpstr>FIP_BuenosAires_Calibri_16-9_Presentation_v1</vt:lpstr>
      <vt:lpstr>PSA_Blue Banner_pp_template WS</vt:lpstr>
      <vt:lpstr>Custom Design</vt:lpstr>
      <vt:lpstr>1_Custom Design</vt:lpstr>
      <vt:lpstr>1_PSA_Blue Banner_pp_template WS</vt:lpstr>
      <vt:lpstr>2_Custom Design</vt:lpstr>
      <vt:lpstr>Healthcare providers as advocates for vaccination policy:  A focus on pharmacist-led advocacy</vt:lpstr>
      <vt:lpstr>PowerPoint Presentation</vt:lpstr>
      <vt:lpstr>Vaccines save lives, protect health, functional ability and well-being. </vt:lpstr>
      <vt:lpstr>Aligning advocacy with global health imperatives and policy agendas</vt:lpstr>
      <vt:lpstr>PowerPoint Presentation</vt:lpstr>
      <vt:lpstr>WHO’s Declaration of Astana on Primary Healthcare</vt:lpstr>
      <vt:lpstr>United Nations’ Decade of Healthy Ageing</vt:lpstr>
      <vt:lpstr>Pharmacists are part of the solution FIP’s priority programmes and advocacy on vaccination </vt:lpstr>
      <vt:lpstr>PowerPoint Presentation</vt:lpstr>
      <vt:lpstr>PowerPoint Presentation</vt:lpstr>
      <vt:lpstr>Vaccination work core to FIP’s disease prevention programme </vt:lpstr>
      <vt:lpstr>PowerPoint Presentation</vt:lpstr>
      <vt:lpstr>FIP-EquityRx &amp; FIP Development Goal 10 Leaving no one behind </vt:lpstr>
      <vt:lpstr>Timeline of FIP’s vaccination work 2011-2019 </vt:lpstr>
      <vt:lpstr>Timeline of FIP’s vaccination work 2020</vt:lpstr>
      <vt:lpstr>Timeline of FIP’s vaccination work 2021</vt:lpstr>
      <vt:lpstr>Timeline of FIP’s vaccination work 2022</vt:lpstr>
      <vt:lpstr>PowerPoint Presentation</vt:lpstr>
      <vt:lpstr>PowerPoint Presentation</vt:lpstr>
      <vt:lpstr>Policy enabler toolkit for pharmacists (2023)</vt:lpstr>
      <vt:lpstr>PowerPoint Presentation</vt:lpstr>
      <vt:lpstr>PowerPoint Presentation</vt:lpstr>
      <vt:lpstr>PowerPoint Presentation</vt:lpstr>
      <vt:lpstr>Collaborative advocacy – stronger together! The Immunisation For All Ages (IFAA) initiative</vt:lpstr>
      <vt:lpstr>IFAA Calls to Action</vt:lpstr>
      <vt:lpstr>IFAA Call to Actions</vt:lpstr>
      <vt:lpstr>IFAA Call to Actions</vt:lpstr>
      <vt:lpstr>Some outputs of continued advocacy Persistence, persistence, persistence!</vt:lpstr>
      <vt:lpstr>PowerPoint Presentation</vt:lpstr>
      <vt:lpstr>Prescribing authority: Simplifying the patient journey </vt:lpstr>
      <vt:lpstr>USA: Does a patient need a prescription for a pharmacist to  administer a vaccine from the adult immunisation programme?</vt:lpstr>
      <vt:lpstr>CANADA</vt:lpstr>
      <vt:lpstr>PORTUGAL</vt:lpstr>
      <vt:lpstr>PowerPoint Presentation</vt:lpstr>
      <vt:lpstr>France: The role of the pharmacists in vaccination since 2017</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Gonçalo Sousa Pinto</dc:creator>
  <cp:lastModifiedBy>Mitali Mistry</cp:lastModifiedBy>
  <cp:revision>24</cp:revision>
  <dcterms:created xsi:type="dcterms:W3CDTF">2023-01-16T10:13:56Z</dcterms:created>
  <dcterms:modified xsi:type="dcterms:W3CDTF">2023-12-12T16:20:38Z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0x010100E1FF20F3B326914BAF9980C57E959F1E</vt:lpwstr>
  </property>
  <property fmtid="{D5CDD505-2E9C-101B-9397-08002B2CF9AE}" pid="3" name="MediaServiceImageTags">
    <vt:lpwstr/>
  </property>
</Properties>
</file>