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9098" r:id="rId2"/>
    <p:sldId id="9220" r:id="rId3"/>
    <p:sldId id="9249" r:id="rId4"/>
    <p:sldId id="9251" r:id="rId5"/>
    <p:sldId id="9160" r:id="rId6"/>
    <p:sldId id="9272" r:id="rId7"/>
    <p:sldId id="307" r:id="rId8"/>
    <p:sldId id="302" r:id="rId9"/>
    <p:sldId id="303" r:id="rId10"/>
    <p:sldId id="304" r:id="rId11"/>
    <p:sldId id="305" r:id="rId12"/>
    <p:sldId id="306" r:id="rId13"/>
    <p:sldId id="869" r:id="rId14"/>
    <p:sldId id="9120"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48"/>
    <a:srgbClr val="EDF7F4"/>
    <a:srgbClr val="29A5A1"/>
    <a:srgbClr val="A05793"/>
    <a:srgbClr val="82BD47"/>
    <a:srgbClr val="49B45F"/>
    <a:srgbClr val="255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13AFA-1BBF-4898-8AC3-A444C0034889}" v="118" dt="2022-04-27T16:15:5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3" autoAdjust="0"/>
    <p:restoredTop sz="55738" autoAdjust="0"/>
  </p:normalViewPr>
  <p:slideViewPr>
    <p:cSldViewPr snapToGrid="0" snapToObjects="1">
      <p:cViewPr varScale="1">
        <p:scale>
          <a:sx n="55" d="100"/>
          <a:sy n="55" d="100"/>
        </p:scale>
        <p:origin x="2136"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8868"/>
    </p:cViewPr>
  </p:sorterViewPr>
  <p:notesViewPr>
    <p:cSldViewPr snapToGrid="0" snapToObjects="1" showGuides="1">
      <p:cViewPr varScale="1">
        <p:scale>
          <a:sx n="181" d="100"/>
          <a:sy n="181" d="100"/>
        </p:scale>
        <p:origin x="640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0D95B2-CC11-1C4D-9CAA-23C53E8E4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9C0ECA-F4C7-524D-B239-B4E91D402EE9}" type="datetimeFigureOut">
              <a:rPr lang="en-US" smtClean="0"/>
              <a:t>4/28/22</a:t>
            </a:fld>
            <a:endParaRPr lang="en-US"/>
          </a:p>
        </p:txBody>
      </p:sp>
      <p:sp>
        <p:nvSpPr>
          <p:cNvPr id="4" name="Footer Placeholder 3">
            <a:extLst>
              <a:ext uri="{FF2B5EF4-FFF2-40B4-BE49-F238E27FC236}">
                <a16:creationId xmlns:a16="http://schemas.microsoft.com/office/drawing/2014/main" id="{01CF687E-77AA-0D47-A77B-457631F52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366B37-8025-DC45-8ED1-9E4F26DCB2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A4152F-56B6-0D4E-94A3-E50540DDF4D3}" type="slidenum">
              <a:rPr lang="en-US" smtClean="0"/>
              <a:t>‹#›</a:t>
            </a:fld>
            <a:endParaRPr lang="en-US"/>
          </a:p>
        </p:txBody>
      </p:sp>
      <p:sp>
        <p:nvSpPr>
          <p:cNvPr id="6" name="Header Placeholder 5">
            <a:extLst>
              <a:ext uri="{FF2B5EF4-FFF2-40B4-BE49-F238E27FC236}">
                <a16:creationId xmlns:a16="http://schemas.microsoft.com/office/drawing/2014/main" id="{A1BF5879-041A-FC41-B6DD-50BF95E367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53628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0EB70-7F9B-ED43-B9B1-D07209D7D97B}" type="datetimeFigureOut">
              <a:rPr lang="en-US" smtClean="0"/>
              <a:t>4/28/22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64932-3011-B644-B144-416B4B191271}" type="slidenum">
              <a:rPr lang="en-US" smtClean="0"/>
              <a:t>‹#›</a:t>
            </a:fld>
            <a:endParaRPr lang="en-US"/>
          </a:p>
        </p:txBody>
      </p:sp>
    </p:spTree>
    <p:extLst>
      <p:ext uri="{BB962C8B-B14F-4D97-AF65-F5344CB8AC3E}">
        <p14:creationId xmlns:p14="http://schemas.microsoft.com/office/powerpoint/2010/main" val="47487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ecadeofhealthyageing.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IFA </a:t>
            </a:r>
            <a:r>
              <a:rPr lang="en-CA" sz="1200" b="0" i="0" kern="1200" dirty="0">
                <a:solidFill>
                  <a:schemeClr val="tx1"/>
                </a:solidFill>
                <a:effectLst/>
                <a:latin typeface="+mn-lt"/>
                <a:ea typeface="+mn-ea"/>
                <a:cs typeface="+mn-cs"/>
              </a:rPr>
              <a:t>is located on the Treaty Lands and Territory of the </a:t>
            </a:r>
            <a:r>
              <a:rPr lang="en-CA" sz="1200" b="0" i="0" kern="1200" dirty="0" err="1">
                <a:solidFill>
                  <a:schemeClr val="tx1"/>
                </a:solidFill>
                <a:effectLst/>
                <a:latin typeface="+mn-lt"/>
                <a:ea typeface="+mn-ea"/>
                <a:cs typeface="+mn-cs"/>
              </a:rPr>
              <a:t>Mississaugas</a:t>
            </a:r>
            <a:r>
              <a:rPr lang="en-CA" sz="1200" b="0" i="0" kern="1200" dirty="0">
                <a:solidFill>
                  <a:schemeClr val="tx1"/>
                </a:solidFill>
                <a:effectLst/>
                <a:latin typeface="+mn-lt"/>
                <a:ea typeface="+mn-ea"/>
                <a:cs typeface="+mn-cs"/>
              </a:rPr>
              <a:t> of the Credit and the traditional territory of the Anishinaabe, the Wendat, and the Haudenosaunee.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territory is within the lands protected by the Dish With One Spoon Wampum Belt Covenant, an agreement between the Haudenosaunee and Anishinaabe and allied nations to peaceably share and care for the resources around the Great Lakes.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Today, the meeting place of Toronto (also known as </a:t>
            </a:r>
            <a:r>
              <a:rPr lang="en-CA" sz="1200" b="0" i="0" kern="1200" dirty="0" err="1">
                <a:solidFill>
                  <a:schemeClr val="tx1"/>
                </a:solidFill>
                <a:effectLst/>
                <a:latin typeface="+mn-lt"/>
                <a:ea typeface="+mn-ea"/>
                <a:cs typeface="+mn-cs"/>
              </a:rPr>
              <a:t>Tkaronto</a:t>
            </a:r>
            <a:r>
              <a:rPr lang="en-CA" sz="1200" b="0" i="0" kern="1200" dirty="0">
                <a:solidFill>
                  <a:schemeClr val="tx1"/>
                </a:solidFill>
                <a:effectLst/>
                <a:latin typeface="+mn-lt"/>
                <a:ea typeface="+mn-ea"/>
                <a:cs typeface="+mn-cs"/>
              </a:rPr>
              <a:t>) is home to many Indigenous people from across Turtle Island, and we are grateful to work on this land.</a:t>
            </a:r>
          </a:p>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a:t>
            </a:fld>
            <a:endParaRPr lang="en-US"/>
          </a:p>
        </p:txBody>
      </p:sp>
    </p:spTree>
    <p:extLst>
      <p:ext uri="{BB962C8B-B14F-4D97-AF65-F5344CB8AC3E}">
        <p14:creationId xmlns:p14="http://schemas.microsoft.com/office/powerpoint/2010/main" val="1300952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the process of launching this toolkit and it is our intention that this toolkit be widely used and utilized.</a:t>
            </a:r>
          </a:p>
          <a:p>
            <a:endParaRPr lang="en-US" dirty="0"/>
          </a:p>
          <a:p>
            <a:r>
              <a:rPr lang="en-US" dirty="0"/>
              <a:t>We are:</a:t>
            </a:r>
          </a:p>
          <a:p>
            <a:pPr marL="171450" indent="-171450">
              <a:buFont typeface="Arial" panose="020B0604020202020204" pitchFamily="34" charset="0"/>
              <a:buChar char="•"/>
            </a:pPr>
            <a:r>
              <a:rPr lang="en-US" dirty="0"/>
              <a:t>Finalizing the final report, which will be interactive to make it easier to use</a:t>
            </a:r>
          </a:p>
          <a:p>
            <a:pPr marL="171450" indent="-171450">
              <a:buFont typeface="Arial" panose="020B0604020202020204" pitchFamily="34" charset="0"/>
              <a:buChar char="•"/>
            </a:pPr>
            <a:r>
              <a:rPr lang="en-US" dirty="0"/>
              <a:t>Preparing a package, which will include infographics</a:t>
            </a:r>
          </a:p>
          <a:p>
            <a:pPr marL="171450" indent="-171450">
              <a:buFont typeface="Arial" panose="020B0604020202020204" pitchFamily="34" charset="0"/>
              <a:buChar char="•"/>
            </a:pPr>
            <a:r>
              <a:rPr lang="en-US" dirty="0"/>
              <a:t>Gathering a list of CSOs that we believe will find this resource helpful.  We will send the AVAT out to this list, but it will also be available on the </a:t>
            </a:r>
            <a:r>
              <a:rPr lang="en-US"/>
              <a:t>V4L website </a:t>
            </a:r>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13</a:t>
            </a:fld>
            <a:endParaRPr lang="en-US"/>
          </a:p>
        </p:txBody>
      </p:sp>
    </p:spTree>
    <p:extLst>
      <p:ext uri="{BB962C8B-B14F-4D97-AF65-F5344CB8AC3E}">
        <p14:creationId xmlns:p14="http://schemas.microsoft.com/office/powerpoint/2010/main" val="49206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 Secretary General</a:t>
            </a:r>
          </a:p>
          <a:p>
            <a:endParaRPr lang="en-US" dirty="0"/>
          </a:p>
          <a:p>
            <a:r>
              <a:rPr lang="en-US" dirty="0"/>
              <a:t>The disproportionate impact of COVID-19 on older people’s health is starting to </a:t>
            </a:r>
            <a:r>
              <a:rPr lang="en-US" dirty="0" err="1"/>
              <a:t>galvanise</a:t>
            </a:r>
            <a:r>
              <a:rPr lang="en-US" dirty="0"/>
              <a:t> communities, civil society and others. We have an opportunity to join forces across sectors and disciplines and with WHO so that the rights of older people (and others at high risk) are met, and their resilience is central to messages from WHO to member states.  </a:t>
            </a:r>
          </a:p>
          <a:p>
            <a:r>
              <a:rPr lang="en-US" dirty="0"/>
              <a:t>The resilience of older people is critical in the process of healing and recovering – as shown in multiple previous crisis and emergency situations.  Older people can see the light at the end of the tunnel. </a:t>
            </a:r>
            <a:endParaRPr lang="en-CA" dirty="0"/>
          </a:p>
        </p:txBody>
      </p:sp>
      <p:sp>
        <p:nvSpPr>
          <p:cNvPr id="4" name="Slide Number Placeholder 3"/>
          <p:cNvSpPr>
            <a:spLocks noGrp="1"/>
          </p:cNvSpPr>
          <p:nvPr>
            <p:ph type="sldNum" sz="quarter" idx="5"/>
          </p:nvPr>
        </p:nvSpPr>
        <p:spPr/>
        <p:txBody>
          <a:bodyPr/>
          <a:lstStyle/>
          <a:p>
            <a:fld id="{DF264932-3011-B644-B144-416B4B191271}" type="slidenum">
              <a:rPr lang="en-US" smtClean="0"/>
              <a:t>14</a:t>
            </a:fld>
            <a:endParaRPr lang="en-US"/>
          </a:p>
        </p:txBody>
      </p:sp>
    </p:spTree>
    <p:extLst>
      <p:ext uri="{BB962C8B-B14F-4D97-AF65-F5344CB8AC3E}">
        <p14:creationId xmlns:p14="http://schemas.microsoft.com/office/powerpoint/2010/main" val="359493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15</a:t>
            </a:fld>
            <a:endParaRPr lang="en-US"/>
          </a:p>
        </p:txBody>
      </p:sp>
    </p:spTree>
    <p:extLst>
      <p:ext uri="{BB962C8B-B14F-4D97-AF65-F5344CB8AC3E}">
        <p14:creationId xmlns:p14="http://schemas.microsoft.com/office/powerpoint/2010/main" val="173919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2</a:t>
            </a:fld>
            <a:endParaRPr lang="en-US"/>
          </a:p>
        </p:txBody>
      </p:sp>
    </p:spTree>
    <p:extLst>
      <p:ext uri="{BB962C8B-B14F-4D97-AF65-F5344CB8AC3E}">
        <p14:creationId xmlns:p14="http://schemas.microsoft.com/office/powerpoint/2010/main" val="195921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To foster healthy ageing and improve the lives of older people and their families and communities, fundamental shifts will be required not only in the actions we take but in how we think about age and ageing.</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Decade will address four areas for action:</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UN Decade of Healthy Ageing requires a whole-of-government and whole-of-society response. An </a:t>
            </a:r>
            <a:r>
              <a:rPr lang="en-CA" sz="1200" b="0" i="0" u="none" strike="noStrike" kern="1200" dirty="0">
                <a:solidFill>
                  <a:schemeClr val="tx1"/>
                </a:solidFill>
                <a:effectLst/>
                <a:latin typeface="+mn-lt"/>
                <a:ea typeface="+mn-ea"/>
                <a:cs typeface="+mn-cs"/>
                <a:hlinkClick r:id="rId3"/>
              </a:rPr>
              <a:t>online knowledge exchange Platform</a:t>
            </a:r>
            <a:r>
              <a:rPr lang="en-CA" sz="1200" b="0" i="0" kern="1200" dirty="0">
                <a:solidFill>
                  <a:schemeClr val="tx1"/>
                </a:solidFill>
                <a:effectLst/>
                <a:latin typeface="+mn-lt"/>
                <a:ea typeface="+mn-ea"/>
                <a:cs typeface="+mn-cs"/>
              </a:rPr>
              <a:t> has been established to connect and convene the stakeholders who promote the four action areas at country level and to support those seeking to find and share knowledge that can improve the lives of older people, their families and communities.</a:t>
            </a:r>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5</a:t>
            </a:fld>
            <a:endParaRPr lang="en-US"/>
          </a:p>
        </p:txBody>
      </p:sp>
    </p:spTree>
    <p:extLst>
      <p:ext uri="{BB962C8B-B14F-4D97-AF65-F5344CB8AC3E}">
        <p14:creationId xmlns:p14="http://schemas.microsoft.com/office/powerpoint/2010/main" val="101337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 is widely accepted to combat routine infectious diseases, such as influenza, pneumococcal pneumonia, pertussis, and shingles for adults and those with chronic health conditions </a:t>
            </a:r>
          </a:p>
          <a:p>
            <a:endParaRPr lang="en-US" dirty="0"/>
          </a:p>
          <a:p>
            <a:r>
              <a:rPr lang="en-US" dirty="0"/>
              <a:t>Yet, there is a discrepancy between this acceptance and the data that has been collected, which shows suboptimal vaccination uptake rates</a:t>
            </a:r>
          </a:p>
          <a:p>
            <a:endParaRPr lang="en-US" dirty="0"/>
          </a:p>
          <a:p>
            <a:r>
              <a:rPr lang="en-US" dirty="0"/>
              <a:t>Apart from a few CSOs, must patient and ageing organizations have not prioritized vaccination until recently.  Yes, COVID-19 has been an important lever but CSOs have expressed the need for evidence-based information and guidance to help build their capacity and capability to influence policy and promote the importance of vaccines </a:t>
            </a:r>
          </a:p>
        </p:txBody>
      </p:sp>
      <p:sp>
        <p:nvSpPr>
          <p:cNvPr id="4" name="Slide Number Placeholder 3"/>
          <p:cNvSpPr>
            <a:spLocks noGrp="1"/>
          </p:cNvSpPr>
          <p:nvPr>
            <p:ph type="sldNum" sz="quarter" idx="5"/>
          </p:nvPr>
        </p:nvSpPr>
        <p:spPr/>
        <p:txBody>
          <a:bodyPr/>
          <a:lstStyle/>
          <a:p>
            <a:fld id="{DF264932-3011-B644-B144-416B4B191271}" type="slidenum">
              <a:rPr lang="en-US" smtClean="0"/>
              <a:t>7</a:t>
            </a:fld>
            <a:endParaRPr lang="en-US"/>
          </a:p>
        </p:txBody>
      </p:sp>
    </p:spTree>
    <p:extLst>
      <p:ext uri="{BB962C8B-B14F-4D97-AF65-F5344CB8AC3E}">
        <p14:creationId xmlns:p14="http://schemas.microsoft.com/office/powerpoint/2010/main" val="295357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Adult Vaccination Advocacy Toolkit (AVAT) is a collection of authoritative and adaptable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designed to respond to specific barriers for which policies need to be developed or refined to improve uptake rates of adult vaccination at an individual and population-based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GB" sz="1800" dirty="0">
                <a:effectLst/>
                <a:latin typeface="Calibri" panose="020F0502020204030204" pitchFamily="34" charset="0"/>
                <a:ea typeface="Calibri" panose="020F0502020204030204" pitchFamily="34" charset="0"/>
              </a:rPr>
              <a:t>The AVAT is primarily for civil society, </a:t>
            </a:r>
            <a:r>
              <a:rPr lang="en-GB" sz="1800" dirty="0">
                <a:solidFill>
                  <a:srgbClr val="000000"/>
                </a:solidFill>
                <a:effectLst/>
                <a:latin typeface="Calibri" panose="020F0502020204030204" pitchFamily="34" charset="0"/>
                <a:ea typeface="Calibri" panose="020F0502020204030204" pitchFamily="34" charset="0"/>
              </a:rPr>
              <a:t>including non-governmental organizations (NGOs), advocacy organizations, professional and community associations, faith-based organizations.  </a:t>
            </a:r>
            <a:r>
              <a:rPr lang="en-GB" sz="1800" dirty="0">
                <a:effectLst/>
                <a:latin typeface="Calibri" panose="020F0502020204030204" pitchFamily="34" charset="0"/>
                <a:ea typeface="Calibri" panose="020F0502020204030204" pitchFamily="34" charset="0"/>
              </a:rPr>
              <a:t>However, it will be useful for a range of stakeholders in health promotion, including all levels of government, health care providers, and private sector interests</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ndParaRPr>
          </a:p>
          <a:p>
            <a:pPr marL="0" marR="0" algn="just" fontAlgn="base">
              <a:spcBef>
                <a:spcPts val="0"/>
              </a:spcBef>
              <a:spcAft>
                <a:spcPts val="600"/>
              </a:spcAft>
            </a:pPr>
            <a:r>
              <a:rPr lang="en-GB" sz="1800" dirty="0">
                <a:effectLst/>
                <a:latin typeface="Calibri" panose="020F0502020204030204" pitchFamily="34" charset="0"/>
                <a:ea typeface="Times New Roman" panose="02020603050405020304" pitchFamily="18" charset="0"/>
              </a:rPr>
              <a:t>The toolkit contains four policy drivers that are universally essential for improving adult vaccination coverage:</a:t>
            </a:r>
          </a:p>
          <a:p>
            <a:pPr marL="914400" lvl="1" indent="-457200">
              <a:lnSpc>
                <a:spcPct val="150000"/>
              </a:lnSpc>
              <a:buFont typeface="+mj-lt"/>
              <a:buAutoNum type="arabicPeriod"/>
            </a:pPr>
            <a:r>
              <a:rPr lang="en-US" sz="3200" dirty="0"/>
              <a:t>The Simplification of </a:t>
            </a:r>
            <a:r>
              <a:rPr lang="en-US" sz="3200" b="1" dirty="0">
                <a:solidFill>
                  <a:srgbClr val="49B45F"/>
                </a:solidFill>
              </a:rPr>
              <a:t>Vaccine Pathways</a:t>
            </a:r>
            <a:r>
              <a:rPr lang="en-US" sz="3200" dirty="0"/>
              <a:t> </a:t>
            </a:r>
          </a:p>
          <a:p>
            <a:pPr marL="914400" lvl="1" indent="-457200">
              <a:lnSpc>
                <a:spcPct val="150000"/>
              </a:lnSpc>
              <a:buFont typeface="+mj-lt"/>
              <a:buAutoNum type="arabicPeriod"/>
            </a:pPr>
            <a:r>
              <a:rPr lang="en-US" sz="3200" dirty="0"/>
              <a:t>Expansion of the Pool of </a:t>
            </a:r>
            <a:r>
              <a:rPr lang="en-US" sz="3200" b="1" dirty="0">
                <a:solidFill>
                  <a:srgbClr val="49B45F"/>
                </a:solidFill>
              </a:rPr>
              <a:t>Vaccine Administrators</a:t>
            </a:r>
          </a:p>
          <a:p>
            <a:pPr marL="914400" lvl="1" indent="-457200">
              <a:lnSpc>
                <a:spcPct val="150000"/>
              </a:lnSpc>
              <a:buFont typeface="+mj-lt"/>
              <a:buAutoNum type="arabicPeriod"/>
            </a:pPr>
            <a:r>
              <a:rPr lang="en-US" sz="3200" dirty="0"/>
              <a:t>Effective </a:t>
            </a:r>
            <a:r>
              <a:rPr lang="en-US" sz="3200" b="1" dirty="0">
                <a:solidFill>
                  <a:srgbClr val="49B45F"/>
                </a:solidFill>
              </a:rPr>
              <a:t>Targeted</a:t>
            </a:r>
            <a:r>
              <a:rPr lang="en-US" sz="3200" dirty="0"/>
              <a:t> Adult Vaccination </a:t>
            </a:r>
            <a:r>
              <a:rPr lang="en-US" sz="3200" b="1" dirty="0">
                <a:solidFill>
                  <a:srgbClr val="49B45F"/>
                </a:solidFill>
              </a:rPr>
              <a:t>Campaigns</a:t>
            </a:r>
          </a:p>
          <a:p>
            <a:pPr marL="914400" lvl="1" indent="-457200">
              <a:lnSpc>
                <a:spcPct val="150000"/>
              </a:lnSpc>
              <a:buFont typeface="+mj-lt"/>
              <a:buAutoNum type="arabicPeriod"/>
            </a:pPr>
            <a:r>
              <a:rPr lang="en-US" sz="3200" dirty="0"/>
              <a:t>An Environment that Strives for </a:t>
            </a:r>
            <a:r>
              <a:rPr lang="en-US" sz="3200" b="1" dirty="0">
                <a:solidFill>
                  <a:srgbClr val="49B45F"/>
                </a:solidFill>
              </a:rPr>
              <a:t>Vaccination Equity</a:t>
            </a:r>
            <a:endParaRPr lang="en-US" sz="3200" dirty="0"/>
          </a:p>
          <a:p>
            <a:pPr marL="0" marR="0" fontAlgn="base">
              <a:spcBef>
                <a:spcPts val="0"/>
              </a:spcBef>
              <a:spcAft>
                <a:spcPts val="600"/>
              </a:spcAft>
            </a:pPr>
            <a:endParaRPr lang="en-GB" sz="1800" dirty="0">
              <a:effectLst/>
              <a:latin typeface="Calibri" panose="020F0502020204030204" pitchFamily="34" charset="0"/>
              <a:ea typeface="Times New Roman" panose="02020603050405020304" pitchFamily="18" charset="0"/>
            </a:endParaRPr>
          </a:p>
          <a:p>
            <a:pPr marL="0" marR="0" fontAlgn="base">
              <a:spcBef>
                <a:spcPts val="0"/>
              </a:spcBef>
              <a:spcAft>
                <a:spcPts val="600"/>
              </a:spcAft>
            </a:pPr>
            <a:r>
              <a:rPr lang="en-GB" sz="1800" dirty="0">
                <a:effectLst/>
                <a:latin typeface="Calibri" panose="020F0502020204030204" pitchFamily="34" charset="0"/>
                <a:ea typeface="Times New Roman" panose="02020603050405020304" pitchFamily="18" charset="0"/>
              </a:rPr>
              <a:t>In the toolkit, each policy issue contains: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600"/>
              </a:spcAft>
              <a:buSzPts val="1000"/>
              <a:buFont typeface="+mj-lt"/>
              <a:buAutoNum type="arabicPeriod"/>
              <a:tabLst>
                <a:tab pos="457200" algn="l"/>
              </a:tabLst>
            </a:pPr>
            <a:r>
              <a:rPr lang="en-GB" sz="1800" dirty="0">
                <a:effectLst/>
                <a:latin typeface="Calibri" panose="020F0502020204030204" pitchFamily="34" charset="0"/>
                <a:ea typeface="Times New Roman" panose="02020603050405020304" pitchFamily="18" charset="0"/>
              </a:rPr>
              <a:t>Context and scenarios that illustrate the barriers to accessing adult vaccination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600"/>
              </a:spcAft>
              <a:buSzPts val="1000"/>
              <a:buFont typeface="+mj-lt"/>
              <a:buAutoNum type="arabicPeriod"/>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Links to useful tools and resources </a:t>
            </a:r>
            <a:r>
              <a:rPr lang="en-GB"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600"/>
              </a:spcAft>
              <a:buSzPts val="1000"/>
              <a:buFont typeface="+mj-lt"/>
              <a:buAutoNum type="arabicPeriod"/>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Actions for advocacy and knowledge assets</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Depending on each unique situation, different sections of the AVAT will be more or less relevant.  It is the goal of the authors that rather than referring to the entire toolkit, CSOs will be able to jump around the different policy issues to tackle the specific barriers to improving adult vaccination uptake that they are facing. </a:t>
            </a:r>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8</a:t>
            </a:fld>
            <a:endParaRPr lang="en-US"/>
          </a:p>
        </p:txBody>
      </p:sp>
    </p:spTree>
    <p:extLst>
      <p:ext uri="{BB962C8B-B14F-4D97-AF65-F5344CB8AC3E}">
        <p14:creationId xmlns:p14="http://schemas.microsoft.com/office/powerpoint/2010/main" val="405806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There is no wrong pathway to vaccination.  We must 1) inform, 2) simplify, and 3) streamline the step-by-step process for an individual and a specific population to be vaccinated.</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9</a:t>
            </a:fld>
            <a:endParaRPr lang="en-US"/>
          </a:p>
        </p:txBody>
      </p:sp>
    </p:spTree>
    <p:extLst>
      <p:ext uri="{BB962C8B-B14F-4D97-AF65-F5344CB8AC3E}">
        <p14:creationId xmlns:p14="http://schemas.microsoft.com/office/powerpoint/2010/main" val="343342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An important component of any national immunisation plan is an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adequate supply of qualified vaccinators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according to the nature and density of the population.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10</a:t>
            </a:fld>
            <a:endParaRPr lang="en-US"/>
          </a:p>
        </p:txBody>
      </p:sp>
    </p:spTree>
    <p:extLst>
      <p:ext uri="{BB962C8B-B14F-4D97-AF65-F5344CB8AC3E}">
        <p14:creationId xmlns:p14="http://schemas.microsoft.com/office/powerpoint/2010/main" val="407540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Targeted public health messages</a:t>
            </a:r>
            <a:r>
              <a:rPr lang="en-GB" sz="1800" dirty="0">
                <a:effectLst/>
                <a:latin typeface="Calibri" panose="020F0502020204030204" pitchFamily="34" charset="0"/>
                <a:ea typeface="Calibri" panose="020F0502020204030204" pitchFamily="34" charset="0"/>
                <a:cs typeface="Times New Roman" panose="02020603050405020304" pitchFamily="18" charset="0"/>
              </a:rPr>
              <a:t> on vaccinations are vital to building and maintaining a healthy society.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GB" sz="1800" dirty="0">
                <a:effectLst/>
                <a:latin typeface="Calibri" panose="020F0502020204030204" pitchFamily="34" charset="0"/>
                <a:ea typeface="Calibri" panose="020F0502020204030204" pitchFamily="34" charset="0"/>
              </a:rPr>
              <a:t>Vaccination programs tend to focus on reducing mortality and morbidity in children even though the major burden of vaccine-preventable deaths is in adults, so need to shift this focus towards adults and those with underlying health conditions </a:t>
            </a:r>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11</a:t>
            </a:fld>
            <a:endParaRPr lang="en-US"/>
          </a:p>
        </p:txBody>
      </p:sp>
    </p:spTree>
    <p:extLst>
      <p:ext uri="{BB962C8B-B14F-4D97-AF65-F5344CB8AC3E}">
        <p14:creationId xmlns:p14="http://schemas.microsoft.com/office/powerpoint/2010/main" val="359814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large part, campaigns to inform and encourage older people to be vaccinated overlook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inequity caused through standard universal messages that do not consider the social determinants of health (SDH)</a:t>
            </a:r>
            <a:r>
              <a:rPr lang="en-GB" sz="1800" dirty="0">
                <a:effectLst/>
                <a:latin typeface="Calibri" panose="020F0502020204030204" pitchFamily="34" charset="0"/>
                <a:ea typeface="Calibri" panose="020F0502020204030204" pitchFamily="34" charset="0"/>
                <a:cs typeface="Times New Roman" panose="02020603050405020304" pitchFamily="18" charset="0"/>
              </a:rPr>
              <a:t>.  Understanding and executing the steps to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address situational and societal barriers reflecting the SDH</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crucial to reducing immunisation inequities, especially in high-risk populations.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264932-3011-B644-B144-416B4B191271}" type="slidenum">
              <a:rPr lang="en-US" smtClean="0"/>
              <a:t>12</a:t>
            </a:fld>
            <a:endParaRPr lang="en-US"/>
          </a:p>
        </p:txBody>
      </p:sp>
    </p:spTree>
    <p:extLst>
      <p:ext uri="{BB962C8B-B14F-4D97-AF65-F5344CB8AC3E}">
        <p14:creationId xmlns:p14="http://schemas.microsoft.com/office/powerpoint/2010/main" val="2301325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DB038-092F-774D-9CD3-70E9AAF72C42}"/>
              </a:ext>
            </a:extLst>
          </p:cNvPr>
          <p:cNvSpPr/>
          <p:nvPr userDrawn="1"/>
        </p:nvSpPr>
        <p:spPr>
          <a:xfrm>
            <a:off x="0" y="0"/>
            <a:ext cx="12192000" cy="6858000"/>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Title 1">
            <a:extLst>
              <a:ext uri="{FF2B5EF4-FFF2-40B4-BE49-F238E27FC236}">
                <a16:creationId xmlns:a16="http://schemas.microsoft.com/office/drawing/2014/main" id="{131B5890-B233-0940-9401-80E8037EA07E}"/>
              </a:ext>
            </a:extLst>
          </p:cNvPr>
          <p:cNvSpPr>
            <a:spLocks noGrp="1"/>
          </p:cNvSpPr>
          <p:nvPr>
            <p:ph type="title"/>
          </p:nvPr>
        </p:nvSpPr>
        <p:spPr>
          <a:xfrm>
            <a:off x="515938" y="3428998"/>
            <a:ext cx="11160125" cy="1800000"/>
          </a:xfrm>
          <a:prstGeom prst="rect">
            <a:avLst/>
          </a:prstGeom>
        </p:spPr>
        <p:txBody>
          <a:bodyPr anchor="t"/>
          <a:lstStyle>
            <a:lvl1pPr>
              <a:defRPr sz="6400">
                <a:solidFill>
                  <a:srgbClr val="EDF7F4"/>
                </a:solidFill>
              </a:defRPr>
            </a:lvl1pPr>
          </a:lstStyle>
          <a:p>
            <a:r>
              <a:rPr lang="en-US" dirty="0"/>
              <a:t>Click to edit Master title style</a:t>
            </a:r>
          </a:p>
        </p:txBody>
      </p:sp>
      <p:sp>
        <p:nvSpPr>
          <p:cNvPr id="18" name="Date Placeholder 4">
            <a:extLst>
              <a:ext uri="{FF2B5EF4-FFF2-40B4-BE49-F238E27FC236}">
                <a16:creationId xmlns:a16="http://schemas.microsoft.com/office/drawing/2014/main" id="{A624086F-FEA9-D746-AB67-7A9F1559B40E}"/>
              </a:ext>
            </a:extLst>
          </p:cNvPr>
          <p:cNvSpPr txBox="1">
            <a:spLocks/>
          </p:cNvSpPr>
          <p:nvPr userDrawn="1"/>
        </p:nvSpPr>
        <p:spPr>
          <a:xfrm>
            <a:off x="6096001" y="6129338"/>
            <a:ext cx="5580062" cy="728661"/>
          </a:xfrm>
          <a:prstGeom prst="rect">
            <a:avLst/>
          </a:prstGeom>
        </p:spPr>
        <p:txBody>
          <a:bodyPr anchor="ctr"/>
          <a:lstStyle>
            <a:defPPr>
              <a:defRPr lang="en-US"/>
            </a:defPPr>
            <a:lvl1pPr marL="0" algn="r" defTabSz="914400" rtl="0" eaLnBrk="1" latinLnBrk="0" hangingPunct="1">
              <a:defRPr sz="900" b="1" i="0" kern="1200">
                <a:solidFill>
                  <a:srgbClr val="82BD47"/>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F28FA1-9487-0B4F-B567-38592C7BE746}" type="datetime4">
              <a:rPr lang="en-CA" smtClean="0">
                <a:solidFill>
                  <a:srgbClr val="EDF7F4"/>
                </a:solidFill>
              </a:rPr>
              <a:pPr/>
              <a:t>April 28, 2022</a:t>
            </a:fld>
            <a:endParaRPr lang="en-US" dirty="0">
              <a:solidFill>
                <a:srgbClr val="EDF7F4"/>
              </a:solidFill>
            </a:endParaRPr>
          </a:p>
        </p:txBody>
      </p:sp>
      <p:pic>
        <p:nvPicPr>
          <p:cNvPr id="10" name="Picture 9">
            <a:extLst>
              <a:ext uri="{FF2B5EF4-FFF2-40B4-BE49-F238E27FC236}">
                <a16:creationId xmlns:a16="http://schemas.microsoft.com/office/drawing/2014/main" id="{271BDBA6-25DE-EA4E-ABAE-A75FB01510E2}"/>
              </a:ext>
            </a:extLst>
          </p:cNvPr>
          <p:cNvPicPr>
            <a:picLocks noChangeAspect="1"/>
          </p:cNvPicPr>
          <p:nvPr userDrawn="1"/>
        </p:nvPicPr>
        <p:blipFill>
          <a:blip r:embed="rId2"/>
          <a:stretch>
            <a:fillRect/>
          </a:stretch>
        </p:blipFill>
        <p:spPr>
          <a:xfrm>
            <a:off x="515938" y="368300"/>
            <a:ext cx="3591022" cy="1440000"/>
          </a:xfrm>
          <a:prstGeom prst="rect">
            <a:avLst/>
          </a:prstGeom>
        </p:spPr>
      </p:pic>
    </p:spTree>
    <p:extLst>
      <p:ext uri="{BB962C8B-B14F-4D97-AF65-F5344CB8AC3E}">
        <p14:creationId xmlns:p14="http://schemas.microsoft.com/office/powerpoint/2010/main" val="2403386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4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rgbClr val="29A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EDF7F4"/>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rgbClr val="29A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chemeClr val="bg1"/>
                </a:solidFill>
              </a:rPr>
              <a:pPr/>
              <a:t>‹#›</a:t>
            </a:fld>
            <a:r>
              <a:rPr lang="en-US" dirty="0">
                <a:solidFill>
                  <a:schemeClr val="bg1"/>
                </a:solidFill>
              </a:rPr>
              <a:t> </a:t>
            </a:r>
            <a:r>
              <a:rPr lang="en-CA" dirty="0">
                <a:solidFill>
                  <a:schemeClr val="bg1"/>
                </a:solidFill>
              </a:rPr>
              <a:t> </a:t>
            </a:r>
            <a:r>
              <a:rPr lang="en-CA" dirty="0">
                <a:solidFill>
                  <a:srgbClr val="EDF7F4"/>
                </a:solidFill>
              </a:rPr>
              <a:t>/ INTERNATIONAL FEDERATION ON AGEING</a:t>
            </a:r>
          </a:p>
        </p:txBody>
      </p:sp>
      <p:pic>
        <p:nvPicPr>
          <p:cNvPr id="9" name="Picture 8">
            <a:extLst>
              <a:ext uri="{FF2B5EF4-FFF2-40B4-BE49-F238E27FC236}">
                <a16:creationId xmlns:a16="http://schemas.microsoft.com/office/drawing/2014/main" id="{5A5BD043-10F9-8B4D-8E5C-2122FE656042}"/>
              </a:ext>
            </a:extLst>
          </p:cNvPr>
          <p:cNvPicPr>
            <a:picLocks noChangeAspect="1"/>
          </p:cNvPicPr>
          <p:nvPr userDrawn="1"/>
        </p:nvPicPr>
        <p:blipFill>
          <a:blip r:embed="rId2"/>
          <a:stretch>
            <a:fillRect/>
          </a:stretch>
        </p:blipFill>
        <p:spPr>
          <a:xfrm>
            <a:off x="11282633" y="6308269"/>
            <a:ext cx="393429" cy="367200"/>
          </a:xfrm>
          <a:prstGeom prst="rect">
            <a:avLst/>
          </a:prstGeom>
        </p:spPr>
      </p:pic>
    </p:spTree>
    <p:extLst>
      <p:ext uri="{BB962C8B-B14F-4D97-AF65-F5344CB8AC3E}">
        <p14:creationId xmlns:p14="http://schemas.microsoft.com/office/powerpoint/2010/main" val="307994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rgbClr val="A05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EDF7F4"/>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rgbClr val="A05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chemeClr val="bg1"/>
                </a:solidFill>
              </a:rPr>
              <a:pPr/>
              <a:t>‹#›</a:t>
            </a:fld>
            <a:r>
              <a:rPr lang="en-US" dirty="0">
                <a:solidFill>
                  <a:schemeClr val="bg1"/>
                </a:solidFill>
              </a:rPr>
              <a:t> </a:t>
            </a:r>
            <a:r>
              <a:rPr lang="en-CA" dirty="0">
                <a:solidFill>
                  <a:schemeClr val="bg1"/>
                </a:solidFill>
              </a:rPr>
              <a:t> </a:t>
            </a:r>
            <a:r>
              <a:rPr lang="en-CA" dirty="0">
                <a:solidFill>
                  <a:srgbClr val="EDF7F4"/>
                </a:solidFill>
              </a:rPr>
              <a:t>/ INTERNATIONAL FEDERATION ON AGEING</a:t>
            </a:r>
          </a:p>
        </p:txBody>
      </p:sp>
      <p:pic>
        <p:nvPicPr>
          <p:cNvPr id="9" name="Picture 8">
            <a:extLst>
              <a:ext uri="{FF2B5EF4-FFF2-40B4-BE49-F238E27FC236}">
                <a16:creationId xmlns:a16="http://schemas.microsoft.com/office/drawing/2014/main" id="{5A5BD043-10F9-8B4D-8E5C-2122FE656042}"/>
              </a:ext>
            </a:extLst>
          </p:cNvPr>
          <p:cNvPicPr>
            <a:picLocks noChangeAspect="1"/>
          </p:cNvPicPr>
          <p:nvPr userDrawn="1"/>
        </p:nvPicPr>
        <p:blipFill>
          <a:blip r:embed="rId2"/>
          <a:stretch>
            <a:fillRect/>
          </a:stretch>
        </p:blipFill>
        <p:spPr>
          <a:xfrm>
            <a:off x="11282633" y="6308269"/>
            <a:ext cx="393429" cy="367200"/>
          </a:xfrm>
          <a:prstGeom prst="rect">
            <a:avLst/>
          </a:prstGeom>
        </p:spPr>
      </p:pic>
    </p:spTree>
    <p:extLst>
      <p:ext uri="{BB962C8B-B14F-4D97-AF65-F5344CB8AC3E}">
        <p14:creationId xmlns:p14="http://schemas.microsoft.com/office/powerpoint/2010/main" val="3716317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632B-0CB8-814A-82DC-B35D9818975E}"/>
              </a:ext>
            </a:extLst>
          </p:cNvPr>
          <p:cNvSpPr>
            <a:spLocks noGrp="1"/>
          </p:cNvSpPr>
          <p:nvPr>
            <p:ph type="title"/>
          </p:nvPr>
        </p:nvSpPr>
        <p:spPr>
          <a:xfrm>
            <a:off x="515938" y="368298"/>
            <a:ext cx="11160125" cy="540000"/>
          </a:xfrm>
          <a:prstGeom prst="rect">
            <a:avLst/>
          </a:prstGeom>
        </p:spPr>
        <p:txBody>
          <a:bodyPr/>
          <a:lstStyle/>
          <a:p>
            <a:r>
              <a:rPr lang="en-US" dirty="0"/>
              <a:t>Click to edit Master title style</a:t>
            </a:r>
          </a:p>
        </p:txBody>
      </p:sp>
      <p:sp>
        <p:nvSpPr>
          <p:cNvPr id="11" name="Content Placeholder 2">
            <a:extLst>
              <a:ext uri="{FF2B5EF4-FFF2-40B4-BE49-F238E27FC236}">
                <a16:creationId xmlns:a16="http://schemas.microsoft.com/office/drawing/2014/main" id="{AF782275-E38C-4A41-9A10-DB03B8A86EF1}"/>
              </a:ext>
            </a:extLst>
          </p:cNvPr>
          <p:cNvSpPr>
            <a:spLocks noGrp="1"/>
          </p:cNvSpPr>
          <p:nvPr>
            <p:ph idx="1"/>
          </p:nvPr>
        </p:nvSpPr>
        <p:spPr>
          <a:xfrm>
            <a:off x="515937" y="1281769"/>
            <a:ext cx="5400063" cy="4487569"/>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C637FF4-1D63-A449-91E2-754CBB8EB4C9}"/>
              </a:ext>
            </a:extLst>
          </p:cNvPr>
          <p:cNvSpPr>
            <a:spLocks noGrp="1"/>
          </p:cNvSpPr>
          <p:nvPr>
            <p:ph idx="10"/>
          </p:nvPr>
        </p:nvSpPr>
        <p:spPr>
          <a:xfrm>
            <a:off x="6276000" y="1281769"/>
            <a:ext cx="5400063" cy="4487569"/>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DB64025C-806D-3742-9A14-9D418C2E207A}"/>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Slide Number Placeholder 5">
            <a:extLst>
              <a:ext uri="{FF2B5EF4-FFF2-40B4-BE49-F238E27FC236}">
                <a16:creationId xmlns:a16="http://schemas.microsoft.com/office/drawing/2014/main" id="{EF5C0072-E1AA-704D-A476-85546C7088A0}"/>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8" name="Picture 17">
            <a:extLst>
              <a:ext uri="{FF2B5EF4-FFF2-40B4-BE49-F238E27FC236}">
                <a16:creationId xmlns:a16="http://schemas.microsoft.com/office/drawing/2014/main" id="{E7F19F26-3DFD-3E4D-AEB2-323627772F73}"/>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2055872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5A7FC9-FD8E-2840-B172-F5E1E2A3F27A}"/>
              </a:ext>
            </a:extLst>
          </p:cNvPr>
          <p:cNvSpPr>
            <a:spLocks noGrp="1"/>
          </p:cNvSpPr>
          <p:nvPr>
            <p:ph type="body" idx="1"/>
          </p:nvPr>
        </p:nvSpPr>
        <p:spPr>
          <a:xfrm>
            <a:off x="515938" y="1274999"/>
            <a:ext cx="5400000" cy="360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0DA5006-542E-A94A-AA33-94081081271E}"/>
              </a:ext>
            </a:extLst>
          </p:cNvPr>
          <p:cNvSpPr>
            <a:spLocks noGrp="1"/>
          </p:cNvSpPr>
          <p:nvPr>
            <p:ph type="body" sz="quarter" idx="3"/>
          </p:nvPr>
        </p:nvSpPr>
        <p:spPr>
          <a:xfrm>
            <a:off x="6275999" y="1269494"/>
            <a:ext cx="5400063" cy="360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a:extLst>
              <a:ext uri="{FF2B5EF4-FFF2-40B4-BE49-F238E27FC236}">
                <a16:creationId xmlns:a16="http://schemas.microsoft.com/office/drawing/2014/main" id="{67791C61-C2C6-C947-9C8E-5FBD2618B8D6}"/>
              </a:ext>
            </a:extLst>
          </p:cNvPr>
          <p:cNvSpPr>
            <a:spLocks noGrp="1"/>
          </p:cNvSpPr>
          <p:nvPr>
            <p:ph type="title"/>
          </p:nvPr>
        </p:nvSpPr>
        <p:spPr>
          <a:xfrm>
            <a:off x="515938" y="368298"/>
            <a:ext cx="11160125" cy="540000"/>
          </a:xfrm>
          <a:prstGeom prst="rect">
            <a:avLst/>
          </a:prstGeom>
        </p:spPr>
        <p:txBody>
          <a:bodyPr/>
          <a:lstStyle/>
          <a:p>
            <a:r>
              <a:rPr lang="en-US" dirty="0"/>
              <a:t>Click to edit Master title style</a:t>
            </a:r>
          </a:p>
        </p:txBody>
      </p:sp>
      <p:sp>
        <p:nvSpPr>
          <p:cNvPr id="14" name="Content Placeholder 2">
            <a:extLst>
              <a:ext uri="{FF2B5EF4-FFF2-40B4-BE49-F238E27FC236}">
                <a16:creationId xmlns:a16="http://schemas.microsoft.com/office/drawing/2014/main" id="{62DD8D0B-A7AB-BC43-869F-6E3BE4941221}"/>
              </a:ext>
            </a:extLst>
          </p:cNvPr>
          <p:cNvSpPr>
            <a:spLocks noGrp="1"/>
          </p:cNvSpPr>
          <p:nvPr>
            <p:ph idx="10"/>
          </p:nvPr>
        </p:nvSpPr>
        <p:spPr>
          <a:xfrm>
            <a:off x="515937" y="2001700"/>
            <a:ext cx="5400063" cy="3767638"/>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3270E7A-09D5-4F45-9401-BC7A6350ACAE}"/>
              </a:ext>
            </a:extLst>
          </p:cNvPr>
          <p:cNvSpPr>
            <a:spLocks noGrp="1"/>
          </p:cNvSpPr>
          <p:nvPr>
            <p:ph idx="11"/>
          </p:nvPr>
        </p:nvSpPr>
        <p:spPr>
          <a:xfrm>
            <a:off x="6276000" y="2001700"/>
            <a:ext cx="5400063" cy="3767638"/>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336BDBED-3E0B-6747-8126-796A75D5B76E}"/>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9" name="Slide Number Placeholder 5">
            <a:extLst>
              <a:ext uri="{FF2B5EF4-FFF2-40B4-BE49-F238E27FC236}">
                <a16:creationId xmlns:a16="http://schemas.microsoft.com/office/drawing/2014/main" id="{C35F41E2-85A3-AE44-8A26-83C3DEDF9B84}"/>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20" name="Picture 19">
            <a:extLst>
              <a:ext uri="{FF2B5EF4-FFF2-40B4-BE49-F238E27FC236}">
                <a16:creationId xmlns:a16="http://schemas.microsoft.com/office/drawing/2014/main" id="{F3F32DF2-272C-C642-A43D-99CD50FB9921}"/>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1243286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A16C6C-4A57-6946-A573-7167A9EBAA4E}"/>
              </a:ext>
            </a:extLst>
          </p:cNvPr>
          <p:cNvSpPr>
            <a:spLocks noGrp="1"/>
          </p:cNvSpPr>
          <p:nvPr>
            <p:ph type="title"/>
          </p:nvPr>
        </p:nvSpPr>
        <p:spPr>
          <a:xfrm>
            <a:off x="515938" y="368298"/>
            <a:ext cx="11160125" cy="540000"/>
          </a:xfrm>
          <a:prstGeom prst="rect">
            <a:avLst/>
          </a:prstGeom>
        </p:spPr>
        <p:txBody>
          <a:bodyPr/>
          <a:lstStyle/>
          <a:p>
            <a:r>
              <a:rPr lang="en-US" dirty="0"/>
              <a:t>Click to edit Master title style</a:t>
            </a:r>
          </a:p>
        </p:txBody>
      </p:sp>
      <p:sp>
        <p:nvSpPr>
          <p:cNvPr id="11" name="Content Placeholder 2">
            <a:extLst>
              <a:ext uri="{FF2B5EF4-FFF2-40B4-BE49-F238E27FC236}">
                <a16:creationId xmlns:a16="http://schemas.microsoft.com/office/drawing/2014/main" id="{C1E22150-3F6C-AE4B-998A-2FD505A62A00}"/>
              </a:ext>
            </a:extLst>
          </p:cNvPr>
          <p:cNvSpPr>
            <a:spLocks noGrp="1"/>
          </p:cNvSpPr>
          <p:nvPr>
            <p:ph idx="10"/>
          </p:nvPr>
        </p:nvSpPr>
        <p:spPr>
          <a:xfrm>
            <a:off x="515937" y="1281769"/>
            <a:ext cx="5400063" cy="4487569"/>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CB047E85-CC9A-9644-A236-4AAF26C246D5}"/>
              </a:ext>
            </a:extLst>
          </p:cNvPr>
          <p:cNvSpPr>
            <a:spLocks noGrp="1"/>
          </p:cNvSpPr>
          <p:nvPr>
            <p:ph type="pic" idx="1"/>
          </p:nvPr>
        </p:nvSpPr>
        <p:spPr>
          <a:xfrm>
            <a:off x="6276001" y="1281769"/>
            <a:ext cx="5400062" cy="448756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Rectangle 15">
            <a:extLst>
              <a:ext uri="{FF2B5EF4-FFF2-40B4-BE49-F238E27FC236}">
                <a16:creationId xmlns:a16="http://schemas.microsoft.com/office/drawing/2014/main" id="{16CACE12-B89A-4149-A770-845A36A5B1E2}"/>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Slide Number Placeholder 5">
            <a:extLst>
              <a:ext uri="{FF2B5EF4-FFF2-40B4-BE49-F238E27FC236}">
                <a16:creationId xmlns:a16="http://schemas.microsoft.com/office/drawing/2014/main" id="{566B7EF5-25E0-C245-A1B2-B8D794CC4462}"/>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8" name="Picture 17">
            <a:extLst>
              <a:ext uri="{FF2B5EF4-FFF2-40B4-BE49-F238E27FC236}">
                <a16:creationId xmlns:a16="http://schemas.microsoft.com/office/drawing/2014/main" id="{E0EE2F8C-C847-CE49-9AFA-D9FB7D08DE37}"/>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273632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8DE75C-A828-BB4E-BF02-4742F1B76E4D}"/>
              </a:ext>
            </a:extLst>
          </p:cNvPr>
          <p:cNvSpPr>
            <a:spLocks noGrp="1"/>
          </p:cNvSpPr>
          <p:nvPr>
            <p:ph type="title"/>
          </p:nvPr>
        </p:nvSpPr>
        <p:spPr>
          <a:xfrm>
            <a:off x="515938" y="368298"/>
            <a:ext cx="11160125" cy="540000"/>
          </a:xfrm>
          <a:prstGeom prst="rect">
            <a:avLst/>
          </a:prstGeom>
        </p:spPr>
        <p:txBody>
          <a:bodyPr/>
          <a:lstStyle/>
          <a:p>
            <a:r>
              <a:rPr lang="en-US" dirty="0"/>
              <a:t>Click to edit Master title style</a:t>
            </a:r>
          </a:p>
        </p:txBody>
      </p:sp>
      <p:sp>
        <p:nvSpPr>
          <p:cNvPr id="12" name="Picture Placeholder 2">
            <a:extLst>
              <a:ext uri="{FF2B5EF4-FFF2-40B4-BE49-F238E27FC236}">
                <a16:creationId xmlns:a16="http://schemas.microsoft.com/office/drawing/2014/main" id="{1665F71F-8F17-854C-A67C-6471FEE3C390}"/>
              </a:ext>
            </a:extLst>
          </p:cNvPr>
          <p:cNvSpPr>
            <a:spLocks noGrp="1"/>
          </p:cNvSpPr>
          <p:nvPr>
            <p:ph type="pic" idx="1"/>
          </p:nvPr>
        </p:nvSpPr>
        <p:spPr>
          <a:xfrm>
            <a:off x="515938" y="1281769"/>
            <a:ext cx="11160125" cy="448756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Rectangle 12">
            <a:extLst>
              <a:ext uri="{FF2B5EF4-FFF2-40B4-BE49-F238E27FC236}">
                <a16:creationId xmlns:a16="http://schemas.microsoft.com/office/drawing/2014/main" id="{57A7E5A9-BDB2-C245-93D9-16FA11C44EB6}"/>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4" name="Slide Number Placeholder 5">
            <a:extLst>
              <a:ext uri="{FF2B5EF4-FFF2-40B4-BE49-F238E27FC236}">
                <a16:creationId xmlns:a16="http://schemas.microsoft.com/office/drawing/2014/main" id="{7BE6CA4D-659E-834C-A27E-7224EA8BAE0E}"/>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5" name="Picture 14">
            <a:extLst>
              <a:ext uri="{FF2B5EF4-FFF2-40B4-BE49-F238E27FC236}">
                <a16:creationId xmlns:a16="http://schemas.microsoft.com/office/drawing/2014/main" id="{A12F78C8-2F2B-0248-8EBE-96813AF2CFA3}"/>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2682536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D0CFD9-FF3E-C549-B5D5-14F19C287F55}"/>
              </a:ext>
            </a:extLst>
          </p:cNvPr>
          <p:cNvSpPr>
            <a:spLocks noGrp="1"/>
          </p:cNvSpPr>
          <p:nvPr>
            <p:ph type="title"/>
          </p:nvPr>
        </p:nvSpPr>
        <p:spPr>
          <a:xfrm>
            <a:off x="515938" y="368298"/>
            <a:ext cx="11160125" cy="540000"/>
          </a:xfrm>
          <a:prstGeom prst="rect">
            <a:avLst/>
          </a:prstGeom>
        </p:spPr>
        <p:txBody>
          <a:bodyPr/>
          <a:lstStyle/>
          <a:p>
            <a:r>
              <a:rPr lang="en-US" dirty="0"/>
              <a:t>Click to edit Master title style</a:t>
            </a:r>
          </a:p>
        </p:txBody>
      </p:sp>
      <p:sp>
        <p:nvSpPr>
          <p:cNvPr id="9" name="Rectangle 8">
            <a:extLst>
              <a:ext uri="{FF2B5EF4-FFF2-40B4-BE49-F238E27FC236}">
                <a16:creationId xmlns:a16="http://schemas.microsoft.com/office/drawing/2014/main" id="{B5747EE5-7AC1-1540-BDBA-4259BB04B109}"/>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 name="Slide Number Placeholder 5">
            <a:extLst>
              <a:ext uri="{FF2B5EF4-FFF2-40B4-BE49-F238E27FC236}">
                <a16:creationId xmlns:a16="http://schemas.microsoft.com/office/drawing/2014/main" id="{A2CA191E-BB19-DE43-ABBE-EA6DB5C37DA4}"/>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1" name="Picture 10">
            <a:extLst>
              <a:ext uri="{FF2B5EF4-FFF2-40B4-BE49-F238E27FC236}">
                <a16:creationId xmlns:a16="http://schemas.microsoft.com/office/drawing/2014/main" id="{757BD47B-D078-0F40-AFB7-0F6AD1431BA0}"/>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2818284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86331A4B-DAF6-1848-9409-07A273634E14}"/>
              </a:ext>
            </a:extLst>
          </p:cNvPr>
          <p:cNvSpPr>
            <a:spLocks noGrp="1"/>
          </p:cNvSpPr>
          <p:nvPr>
            <p:ph type="pic" idx="1"/>
          </p:nvPr>
        </p:nvSpPr>
        <p:spPr>
          <a:xfrm>
            <a:off x="0" y="0"/>
            <a:ext cx="12191999" cy="61293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ectangle 7">
            <a:extLst>
              <a:ext uri="{FF2B5EF4-FFF2-40B4-BE49-F238E27FC236}">
                <a16:creationId xmlns:a16="http://schemas.microsoft.com/office/drawing/2014/main" id="{BDCF7C29-7217-6B4E-AE5E-7CEE68711B0D}"/>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5">
            <a:extLst>
              <a:ext uri="{FF2B5EF4-FFF2-40B4-BE49-F238E27FC236}">
                <a16:creationId xmlns:a16="http://schemas.microsoft.com/office/drawing/2014/main" id="{FC6EC4F3-798B-A145-A208-38F3301B61DF}"/>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0" name="Picture 9">
            <a:extLst>
              <a:ext uri="{FF2B5EF4-FFF2-40B4-BE49-F238E27FC236}">
                <a16:creationId xmlns:a16="http://schemas.microsoft.com/office/drawing/2014/main" id="{447FD89A-15EC-FF48-890B-CE11B68D9FA5}"/>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1804087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EDCAAA-32F0-5343-B933-E53208FE2064}"/>
              </a:ext>
            </a:extLst>
          </p:cNvPr>
          <p:cNvSpPr>
            <a:spLocks noGrp="1"/>
          </p:cNvSpPr>
          <p:nvPr>
            <p:ph type="sldNum" sz="quarter" idx="10"/>
          </p:nvPr>
        </p:nvSpPr>
        <p:spPr/>
        <p:txBody>
          <a:bodyPr/>
          <a:lstStyle/>
          <a:p>
            <a:fld id="{81B15D69-A5A0-5A4D-A092-BB84571DF4BE}" type="slidenum">
              <a:rPr lang="en-US" smtClean="0">
                <a:solidFill>
                  <a:srgbClr val="49B45F"/>
                </a:solidFill>
              </a:rPr>
              <a:pPr/>
              <a:t>‹#›</a:t>
            </a:fld>
            <a:r>
              <a:rPr lang="en-US">
                <a:solidFill>
                  <a:srgbClr val="82BD47"/>
                </a:solidFill>
              </a:rPr>
              <a:t> </a:t>
            </a:r>
            <a:r>
              <a:rPr lang="en-CA">
                <a:solidFill>
                  <a:srgbClr val="EDF7F4"/>
                </a:solidFill>
              </a:rPr>
              <a:t> / INTERNATIONAL FEDERATION ON AGEING</a:t>
            </a:r>
            <a:endParaRPr lang="en-CA" dirty="0">
              <a:solidFill>
                <a:srgbClr val="EDF7F4"/>
              </a:solidFill>
            </a:endParaRPr>
          </a:p>
        </p:txBody>
      </p:sp>
    </p:spTree>
    <p:extLst>
      <p:ext uri="{BB962C8B-B14F-4D97-AF65-F5344CB8AC3E}">
        <p14:creationId xmlns:p14="http://schemas.microsoft.com/office/powerpoint/2010/main" val="362555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B46358-D623-3047-A101-8C5B500CE8E0}"/>
              </a:ext>
            </a:extLst>
          </p:cNvPr>
          <p:cNvSpPr/>
          <p:nvPr userDrawn="1"/>
        </p:nvSpPr>
        <p:spPr>
          <a:xfrm>
            <a:off x="0" y="0"/>
            <a:ext cx="12192000" cy="6858000"/>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a:extLst>
              <a:ext uri="{FF2B5EF4-FFF2-40B4-BE49-F238E27FC236}">
                <a16:creationId xmlns:a16="http://schemas.microsoft.com/office/drawing/2014/main" id="{75C9B4FF-64F0-924A-98EF-2B4CEB807087}"/>
              </a:ext>
            </a:extLst>
          </p:cNvPr>
          <p:cNvPicPr>
            <a:picLocks noChangeAspect="1"/>
          </p:cNvPicPr>
          <p:nvPr userDrawn="1"/>
        </p:nvPicPr>
        <p:blipFill>
          <a:blip r:embed="rId2"/>
          <a:stretch>
            <a:fillRect/>
          </a:stretch>
        </p:blipFill>
        <p:spPr>
          <a:xfrm>
            <a:off x="5140200" y="3801237"/>
            <a:ext cx="1911600" cy="867867"/>
          </a:xfrm>
          <a:prstGeom prst="rect">
            <a:avLst/>
          </a:prstGeom>
        </p:spPr>
      </p:pic>
      <p:sp>
        <p:nvSpPr>
          <p:cNvPr id="6" name="TextBox 5">
            <a:extLst>
              <a:ext uri="{FF2B5EF4-FFF2-40B4-BE49-F238E27FC236}">
                <a16:creationId xmlns:a16="http://schemas.microsoft.com/office/drawing/2014/main" id="{88B1D0A2-6E93-9E45-9C8F-EF9675F75D33}"/>
              </a:ext>
            </a:extLst>
          </p:cNvPr>
          <p:cNvSpPr txBox="1"/>
          <p:nvPr userDrawn="1"/>
        </p:nvSpPr>
        <p:spPr>
          <a:xfrm>
            <a:off x="514162" y="2290526"/>
            <a:ext cx="11160125" cy="446276"/>
          </a:xfrm>
          <a:prstGeom prst="rect">
            <a:avLst/>
          </a:prstGeom>
          <a:noFill/>
        </p:spPr>
        <p:txBody>
          <a:bodyPr wrap="square" rtlCol="0">
            <a:spAutoFit/>
          </a:bodyPr>
          <a:lstStyle/>
          <a:p>
            <a:pPr algn="ctr"/>
            <a:r>
              <a:rPr lang="en-US" sz="2300" b="0" i="0" dirty="0">
                <a:solidFill>
                  <a:srgbClr val="EDF7F4"/>
                </a:solidFill>
                <a:latin typeface="Verdana" panose="020B0604030504040204" pitchFamily="34" charset="0"/>
                <a:ea typeface="Verdana" panose="020B0604030504040204" pitchFamily="34" charset="0"/>
                <a:cs typeface="Verdana" panose="020B0604030504040204" pitchFamily="34" charset="0"/>
              </a:rPr>
              <a:t>To find out more about IFA and how you can get involved,</a:t>
            </a:r>
          </a:p>
        </p:txBody>
      </p:sp>
      <p:sp>
        <p:nvSpPr>
          <p:cNvPr id="2" name="Title 1">
            <a:extLst>
              <a:ext uri="{FF2B5EF4-FFF2-40B4-BE49-F238E27FC236}">
                <a16:creationId xmlns:a16="http://schemas.microsoft.com/office/drawing/2014/main" id="{C4403CDE-D770-0D48-956E-2B2243B411CC}"/>
              </a:ext>
            </a:extLst>
          </p:cNvPr>
          <p:cNvSpPr>
            <a:spLocks noGrp="1"/>
          </p:cNvSpPr>
          <p:nvPr>
            <p:ph type="title" hasCustomPrompt="1"/>
          </p:nvPr>
        </p:nvSpPr>
        <p:spPr>
          <a:xfrm>
            <a:off x="515938" y="2675720"/>
            <a:ext cx="11158350" cy="378000"/>
          </a:xfrm>
          <a:prstGeom prst="rect">
            <a:avLst/>
          </a:prstGeom>
        </p:spPr>
        <p:txBody>
          <a:bodyPr/>
          <a:lstStyle>
            <a:lvl1pPr algn="ctr">
              <a:defRPr lang="en-US" sz="2300" b="1" i="0" kern="1200" dirty="0">
                <a:solidFill>
                  <a:srgbClr val="49B45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contact John Doe at 647-777-7777.</a:t>
            </a:r>
          </a:p>
        </p:txBody>
      </p:sp>
      <p:sp>
        <p:nvSpPr>
          <p:cNvPr id="8" name="Rectangle 7">
            <a:extLst>
              <a:ext uri="{FF2B5EF4-FFF2-40B4-BE49-F238E27FC236}">
                <a16:creationId xmlns:a16="http://schemas.microsoft.com/office/drawing/2014/main" id="{AEF3A2C1-8C1A-9D48-A498-14FE28F9981A}"/>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5">
            <a:extLst>
              <a:ext uri="{FF2B5EF4-FFF2-40B4-BE49-F238E27FC236}">
                <a16:creationId xmlns:a16="http://schemas.microsoft.com/office/drawing/2014/main" id="{59425F75-34FC-8146-9A10-D7131D1C5AAF}"/>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spTree>
    <p:extLst>
      <p:ext uri="{BB962C8B-B14F-4D97-AF65-F5344CB8AC3E}">
        <p14:creationId xmlns:p14="http://schemas.microsoft.com/office/powerpoint/2010/main" val="299648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DB038-092F-774D-9CD3-70E9AAF72C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Title 1">
            <a:extLst>
              <a:ext uri="{FF2B5EF4-FFF2-40B4-BE49-F238E27FC236}">
                <a16:creationId xmlns:a16="http://schemas.microsoft.com/office/drawing/2014/main" id="{131B5890-B233-0940-9401-80E8037EA07E}"/>
              </a:ext>
            </a:extLst>
          </p:cNvPr>
          <p:cNvSpPr>
            <a:spLocks noGrp="1"/>
          </p:cNvSpPr>
          <p:nvPr>
            <p:ph type="title"/>
          </p:nvPr>
        </p:nvSpPr>
        <p:spPr>
          <a:xfrm>
            <a:off x="515938" y="3428998"/>
            <a:ext cx="11160125" cy="1800000"/>
          </a:xfrm>
          <a:prstGeom prst="rect">
            <a:avLst/>
          </a:prstGeom>
        </p:spPr>
        <p:txBody>
          <a:bodyPr anchor="t"/>
          <a:lstStyle>
            <a:lvl1pPr>
              <a:defRPr sz="6400">
                <a:solidFill>
                  <a:srgbClr val="203248"/>
                </a:solidFill>
              </a:defRPr>
            </a:lvl1pPr>
          </a:lstStyle>
          <a:p>
            <a:r>
              <a:rPr lang="en-US" dirty="0"/>
              <a:t>Click to edit Master title style</a:t>
            </a:r>
          </a:p>
        </p:txBody>
      </p:sp>
      <p:sp>
        <p:nvSpPr>
          <p:cNvPr id="18" name="Date Placeholder 4">
            <a:extLst>
              <a:ext uri="{FF2B5EF4-FFF2-40B4-BE49-F238E27FC236}">
                <a16:creationId xmlns:a16="http://schemas.microsoft.com/office/drawing/2014/main" id="{A624086F-FEA9-D746-AB67-7A9F1559B40E}"/>
              </a:ext>
            </a:extLst>
          </p:cNvPr>
          <p:cNvSpPr txBox="1">
            <a:spLocks/>
          </p:cNvSpPr>
          <p:nvPr userDrawn="1"/>
        </p:nvSpPr>
        <p:spPr>
          <a:xfrm>
            <a:off x="6096001" y="6129338"/>
            <a:ext cx="5580062" cy="728661"/>
          </a:xfrm>
          <a:prstGeom prst="rect">
            <a:avLst/>
          </a:prstGeom>
        </p:spPr>
        <p:txBody>
          <a:bodyPr anchor="ctr"/>
          <a:lstStyle>
            <a:defPPr>
              <a:defRPr lang="en-US"/>
            </a:defPPr>
            <a:lvl1pPr marL="0" algn="r" defTabSz="914400" rtl="0" eaLnBrk="1" latinLnBrk="0" hangingPunct="1">
              <a:defRPr sz="900" b="1" i="0" kern="1200">
                <a:solidFill>
                  <a:srgbClr val="82BD47"/>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F28FA1-9487-0B4F-B567-38592C7BE746}" type="datetime4">
              <a:rPr lang="en-CA" smtClean="0">
                <a:solidFill>
                  <a:srgbClr val="203248"/>
                </a:solidFill>
              </a:rPr>
              <a:pPr/>
              <a:t>April 28, 2022</a:t>
            </a:fld>
            <a:endParaRPr lang="en-US" dirty="0">
              <a:solidFill>
                <a:srgbClr val="203248"/>
              </a:solidFill>
            </a:endParaRPr>
          </a:p>
        </p:txBody>
      </p:sp>
      <p:pic>
        <p:nvPicPr>
          <p:cNvPr id="8" name="Picture 7">
            <a:extLst>
              <a:ext uri="{FF2B5EF4-FFF2-40B4-BE49-F238E27FC236}">
                <a16:creationId xmlns:a16="http://schemas.microsoft.com/office/drawing/2014/main" id="{AD88616A-639F-B342-95DC-2C31339C8863}"/>
              </a:ext>
            </a:extLst>
          </p:cNvPr>
          <p:cNvPicPr>
            <a:picLocks noChangeAspect="1"/>
          </p:cNvPicPr>
          <p:nvPr userDrawn="1"/>
        </p:nvPicPr>
        <p:blipFill>
          <a:blip r:embed="rId2"/>
          <a:stretch>
            <a:fillRect/>
          </a:stretch>
        </p:blipFill>
        <p:spPr>
          <a:xfrm>
            <a:off x="515938" y="368300"/>
            <a:ext cx="3600000" cy="1443600"/>
          </a:xfrm>
          <a:prstGeom prst="rect">
            <a:avLst/>
          </a:prstGeom>
        </p:spPr>
      </p:pic>
    </p:spTree>
    <p:extLst>
      <p:ext uri="{BB962C8B-B14F-4D97-AF65-F5344CB8AC3E}">
        <p14:creationId xmlns:p14="http://schemas.microsoft.com/office/powerpoint/2010/main" val="3809107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4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3FEB5-F156-4292-9F6F-D412752026B3}"/>
              </a:ext>
            </a:extLst>
          </p:cNvPr>
          <p:cNvSpPr>
            <a:spLocks noGrp="1"/>
          </p:cNvSpPr>
          <p:nvPr>
            <p:ph type="dt" sz="half" idx="10"/>
          </p:nvPr>
        </p:nvSpPr>
        <p:spPr/>
        <p:txBody>
          <a:bodyPr/>
          <a:lstStyle/>
          <a:p>
            <a:fld id="{DDF6D86D-742F-45C7-BD50-467E222C136D}" type="datetimeFigureOut">
              <a:rPr lang="en-CA" smtClean="0"/>
              <a:t>2022-04-28</a:t>
            </a:fld>
            <a:endParaRPr lang="en-CA"/>
          </a:p>
        </p:txBody>
      </p:sp>
      <p:sp>
        <p:nvSpPr>
          <p:cNvPr id="3" name="Footer Placeholder 2">
            <a:extLst>
              <a:ext uri="{FF2B5EF4-FFF2-40B4-BE49-F238E27FC236}">
                <a16:creationId xmlns:a16="http://schemas.microsoft.com/office/drawing/2014/main" id="{292C2C85-4EB5-4297-80FE-385484A05AC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6BBEF4B-0D01-4BAE-B01B-7839DF3C6402}"/>
              </a:ext>
            </a:extLst>
          </p:cNvPr>
          <p:cNvSpPr>
            <a:spLocks noGrp="1"/>
          </p:cNvSpPr>
          <p:nvPr>
            <p:ph type="sldNum" sz="quarter" idx="12"/>
          </p:nvPr>
        </p:nvSpPr>
        <p:spPr/>
        <p:txBody>
          <a:bodyPr/>
          <a:lstStyle/>
          <a:p>
            <a:fld id="{6AAA6304-BEB2-461B-AF3B-12BCA2C7345B}" type="slidenum">
              <a:rPr lang="en-CA" smtClean="0"/>
              <a:t>‹#›</a:t>
            </a:fld>
            <a:endParaRPr lang="en-CA"/>
          </a:p>
        </p:txBody>
      </p:sp>
    </p:spTree>
    <p:extLst>
      <p:ext uri="{BB962C8B-B14F-4D97-AF65-F5344CB8AC3E}">
        <p14:creationId xmlns:p14="http://schemas.microsoft.com/office/powerpoint/2010/main" val="425149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DB038-092F-774D-9CD3-70E9AAF72C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Title 1">
            <a:extLst>
              <a:ext uri="{FF2B5EF4-FFF2-40B4-BE49-F238E27FC236}">
                <a16:creationId xmlns:a16="http://schemas.microsoft.com/office/drawing/2014/main" id="{131B5890-B233-0940-9401-80E8037EA07E}"/>
              </a:ext>
            </a:extLst>
          </p:cNvPr>
          <p:cNvSpPr>
            <a:spLocks noGrp="1"/>
          </p:cNvSpPr>
          <p:nvPr>
            <p:ph type="title"/>
          </p:nvPr>
        </p:nvSpPr>
        <p:spPr>
          <a:xfrm>
            <a:off x="515938" y="3428998"/>
            <a:ext cx="11160125" cy="1800000"/>
          </a:xfrm>
          <a:prstGeom prst="rect">
            <a:avLst/>
          </a:prstGeom>
        </p:spPr>
        <p:txBody>
          <a:bodyPr anchor="t"/>
          <a:lstStyle>
            <a:lvl1pPr>
              <a:defRPr sz="6400">
                <a:solidFill>
                  <a:srgbClr val="203248"/>
                </a:solidFill>
              </a:defRPr>
            </a:lvl1pPr>
          </a:lstStyle>
          <a:p>
            <a:r>
              <a:rPr lang="en-US" dirty="0"/>
              <a:t>Click to edit Master title style</a:t>
            </a:r>
          </a:p>
        </p:txBody>
      </p:sp>
      <p:sp>
        <p:nvSpPr>
          <p:cNvPr id="18" name="Date Placeholder 4">
            <a:extLst>
              <a:ext uri="{FF2B5EF4-FFF2-40B4-BE49-F238E27FC236}">
                <a16:creationId xmlns:a16="http://schemas.microsoft.com/office/drawing/2014/main" id="{A624086F-FEA9-D746-AB67-7A9F1559B40E}"/>
              </a:ext>
            </a:extLst>
          </p:cNvPr>
          <p:cNvSpPr txBox="1">
            <a:spLocks/>
          </p:cNvSpPr>
          <p:nvPr userDrawn="1"/>
        </p:nvSpPr>
        <p:spPr>
          <a:xfrm>
            <a:off x="6096001" y="6129338"/>
            <a:ext cx="5580062" cy="728661"/>
          </a:xfrm>
          <a:prstGeom prst="rect">
            <a:avLst/>
          </a:prstGeom>
        </p:spPr>
        <p:txBody>
          <a:bodyPr anchor="ctr"/>
          <a:lstStyle>
            <a:defPPr>
              <a:defRPr lang="en-US"/>
            </a:defPPr>
            <a:lvl1pPr marL="0" algn="r" defTabSz="914400" rtl="0" eaLnBrk="1" latinLnBrk="0" hangingPunct="1">
              <a:defRPr sz="900" b="1" i="0" kern="1200">
                <a:solidFill>
                  <a:srgbClr val="82BD47"/>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F28FA1-9487-0B4F-B567-38592C7BE746}" type="datetime4">
              <a:rPr lang="en-CA" smtClean="0">
                <a:solidFill>
                  <a:srgbClr val="203248"/>
                </a:solidFill>
              </a:rPr>
              <a:pPr/>
              <a:t>April 28, 2022</a:t>
            </a:fld>
            <a:endParaRPr lang="en-US" dirty="0">
              <a:solidFill>
                <a:srgbClr val="203248"/>
              </a:solidFill>
            </a:endParaRPr>
          </a:p>
        </p:txBody>
      </p:sp>
      <p:pic>
        <p:nvPicPr>
          <p:cNvPr id="8" name="Picture 7">
            <a:extLst>
              <a:ext uri="{FF2B5EF4-FFF2-40B4-BE49-F238E27FC236}">
                <a16:creationId xmlns:a16="http://schemas.microsoft.com/office/drawing/2014/main" id="{AD88616A-639F-B342-95DC-2C31339C8863}"/>
              </a:ext>
            </a:extLst>
          </p:cNvPr>
          <p:cNvPicPr>
            <a:picLocks noChangeAspect="1"/>
          </p:cNvPicPr>
          <p:nvPr userDrawn="1"/>
        </p:nvPicPr>
        <p:blipFill>
          <a:blip r:embed="rId2"/>
          <a:stretch>
            <a:fillRect/>
          </a:stretch>
        </p:blipFill>
        <p:spPr>
          <a:xfrm>
            <a:off x="515938" y="368300"/>
            <a:ext cx="1796400" cy="720356"/>
          </a:xfrm>
          <a:prstGeom prst="rect">
            <a:avLst/>
          </a:prstGeom>
        </p:spPr>
      </p:pic>
    </p:spTree>
    <p:extLst>
      <p:ext uri="{BB962C8B-B14F-4D97-AF65-F5344CB8AC3E}">
        <p14:creationId xmlns:p14="http://schemas.microsoft.com/office/powerpoint/2010/main" val="3218843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4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DB038-092F-774D-9CD3-70E9AAF72C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Title 1">
            <a:extLst>
              <a:ext uri="{FF2B5EF4-FFF2-40B4-BE49-F238E27FC236}">
                <a16:creationId xmlns:a16="http://schemas.microsoft.com/office/drawing/2014/main" id="{131B5890-B233-0940-9401-80E8037EA07E}"/>
              </a:ext>
            </a:extLst>
          </p:cNvPr>
          <p:cNvSpPr>
            <a:spLocks noGrp="1"/>
          </p:cNvSpPr>
          <p:nvPr>
            <p:ph type="title"/>
          </p:nvPr>
        </p:nvSpPr>
        <p:spPr>
          <a:xfrm>
            <a:off x="515938" y="3428998"/>
            <a:ext cx="11160125" cy="1800000"/>
          </a:xfrm>
          <a:prstGeom prst="rect">
            <a:avLst/>
          </a:prstGeom>
        </p:spPr>
        <p:txBody>
          <a:bodyPr anchor="t"/>
          <a:lstStyle>
            <a:lvl1pPr>
              <a:defRPr sz="6400">
                <a:solidFill>
                  <a:srgbClr val="203248"/>
                </a:solidFill>
              </a:defRPr>
            </a:lvl1pPr>
          </a:lstStyle>
          <a:p>
            <a:r>
              <a:rPr lang="en-US" dirty="0"/>
              <a:t>Click to edit Master title style</a:t>
            </a:r>
          </a:p>
        </p:txBody>
      </p:sp>
      <p:sp>
        <p:nvSpPr>
          <p:cNvPr id="18" name="Date Placeholder 4">
            <a:extLst>
              <a:ext uri="{FF2B5EF4-FFF2-40B4-BE49-F238E27FC236}">
                <a16:creationId xmlns:a16="http://schemas.microsoft.com/office/drawing/2014/main" id="{A624086F-FEA9-D746-AB67-7A9F1559B40E}"/>
              </a:ext>
            </a:extLst>
          </p:cNvPr>
          <p:cNvSpPr txBox="1">
            <a:spLocks/>
          </p:cNvSpPr>
          <p:nvPr userDrawn="1"/>
        </p:nvSpPr>
        <p:spPr>
          <a:xfrm>
            <a:off x="6096001" y="6129338"/>
            <a:ext cx="5580062" cy="728661"/>
          </a:xfrm>
          <a:prstGeom prst="rect">
            <a:avLst/>
          </a:prstGeom>
        </p:spPr>
        <p:txBody>
          <a:bodyPr anchor="ctr"/>
          <a:lstStyle>
            <a:defPPr>
              <a:defRPr lang="en-US"/>
            </a:defPPr>
            <a:lvl1pPr marL="0" algn="r" defTabSz="914400" rtl="0" eaLnBrk="1" latinLnBrk="0" hangingPunct="1">
              <a:defRPr sz="900" b="1" i="0" kern="1200">
                <a:solidFill>
                  <a:srgbClr val="82BD47"/>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F28FA1-9487-0B4F-B567-38592C7BE746}" type="datetime4">
              <a:rPr lang="en-CA" smtClean="0">
                <a:solidFill>
                  <a:srgbClr val="203248"/>
                </a:solidFill>
              </a:rPr>
              <a:pPr/>
              <a:t>April 28, 2022</a:t>
            </a:fld>
            <a:endParaRPr lang="en-US" dirty="0">
              <a:solidFill>
                <a:srgbClr val="203248"/>
              </a:solidFill>
            </a:endParaRPr>
          </a:p>
        </p:txBody>
      </p:sp>
      <p:pic>
        <p:nvPicPr>
          <p:cNvPr id="6" name="Picture 5">
            <a:extLst>
              <a:ext uri="{FF2B5EF4-FFF2-40B4-BE49-F238E27FC236}">
                <a16:creationId xmlns:a16="http://schemas.microsoft.com/office/drawing/2014/main" id="{00E26E92-E651-BB4F-9B35-CD0AD3F6BB2E}"/>
              </a:ext>
            </a:extLst>
          </p:cNvPr>
          <p:cNvPicPr>
            <a:picLocks noChangeAspect="1"/>
          </p:cNvPicPr>
          <p:nvPr userDrawn="1"/>
        </p:nvPicPr>
        <p:blipFill>
          <a:blip r:embed="rId2"/>
          <a:stretch>
            <a:fillRect/>
          </a:stretch>
        </p:blipFill>
        <p:spPr>
          <a:xfrm>
            <a:off x="515938" y="6192900"/>
            <a:ext cx="915711" cy="367200"/>
          </a:xfrm>
          <a:prstGeom prst="rect">
            <a:avLst/>
          </a:prstGeom>
        </p:spPr>
      </p:pic>
    </p:spTree>
    <p:extLst>
      <p:ext uri="{BB962C8B-B14F-4D97-AF65-F5344CB8AC3E}">
        <p14:creationId xmlns:p14="http://schemas.microsoft.com/office/powerpoint/2010/main" val="1987392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4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0EC3-C101-B043-8AE0-BA0B170E8049}"/>
              </a:ext>
            </a:extLst>
          </p:cNvPr>
          <p:cNvSpPr>
            <a:spLocks noGrp="1"/>
          </p:cNvSpPr>
          <p:nvPr>
            <p:ph type="title"/>
          </p:nvPr>
        </p:nvSpPr>
        <p:spPr>
          <a:xfrm>
            <a:off x="515938" y="368300"/>
            <a:ext cx="11160125" cy="540000"/>
          </a:xfrm>
          <a:prstGeom prst="rect">
            <a:avLst/>
          </a:prstGeo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B615647-1E32-8E4B-B588-005BD28252A7}"/>
              </a:ext>
            </a:extLst>
          </p:cNvPr>
          <p:cNvSpPr>
            <a:spLocks noGrp="1"/>
          </p:cNvSpPr>
          <p:nvPr>
            <p:ph idx="1"/>
          </p:nvPr>
        </p:nvSpPr>
        <p:spPr>
          <a:xfrm>
            <a:off x="515936" y="1281768"/>
            <a:ext cx="11163600" cy="4489200"/>
          </a:xfrm>
          <a:prstGeom prst="rect">
            <a:avLst/>
          </a:prstGeom>
        </p:spPr>
        <p:txBody>
          <a:bodyPr/>
          <a:lstStyle>
            <a:lvl1pPr>
              <a:lnSpc>
                <a:spcPct val="100000"/>
              </a:lnSpc>
              <a:buClr>
                <a:srgbClr val="49B45F"/>
              </a:buClr>
              <a:defRPr kern="900" spc="-80" baseline="0"/>
            </a:lvl1pPr>
            <a:lvl2pPr>
              <a:lnSpc>
                <a:spcPct val="100000"/>
              </a:lnSpc>
              <a:buClr>
                <a:srgbClr val="49B45F"/>
              </a:buClr>
              <a:defRPr kern="900" spc="-80" baseline="0"/>
            </a:lvl2pPr>
            <a:lvl3pPr>
              <a:lnSpc>
                <a:spcPct val="100000"/>
              </a:lnSpc>
              <a:buClr>
                <a:srgbClr val="49B45F"/>
              </a:buClr>
              <a:defRPr kern="900" spc="-80" baseline="0"/>
            </a:lvl3pPr>
            <a:lvl4pPr>
              <a:lnSpc>
                <a:spcPct val="100000"/>
              </a:lnSpc>
              <a:buClr>
                <a:srgbClr val="49B45F"/>
              </a:buClr>
              <a:defRPr kern="900" spc="-80" baseline="0"/>
            </a:lvl4pPr>
            <a:lvl5pPr>
              <a:lnSpc>
                <a:spcPct val="100000"/>
              </a:lnSpc>
              <a:buClr>
                <a:srgbClr val="49B45F"/>
              </a:buClr>
              <a:defRPr kern="900" spc="-8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620C7F1E-0E10-4B41-9055-373CB6612753}"/>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3" name="Slide Number Placeholder 5">
            <a:extLst>
              <a:ext uri="{FF2B5EF4-FFF2-40B4-BE49-F238E27FC236}">
                <a16:creationId xmlns:a16="http://schemas.microsoft.com/office/drawing/2014/main" id="{0BBD484A-8863-6740-AF18-3AB06F159771}"/>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4" name="Picture 13">
            <a:extLst>
              <a:ext uri="{FF2B5EF4-FFF2-40B4-BE49-F238E27FC236}">
                <a16:creationId xmlns:a16="http://schemas.microsoft.com/office/drawing/2014/main" id="{6B9E0A95-3250-0A4B-8104-E6A62ABCE204}"/>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158600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EDF7F4"/>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0" name="Picture 9">
            <a:extLst>
              <a:ext uri="{FF2B5EF4-FFF2-40B4-BE49-F238E27FC236}">
                <a16:creationId xmlns:a16="http://schemas.microsoft.com/office/drawing/2014/main" id="{BDC05E47-17AD-D748-96A1-AA95ABB03946}"/>
              </a:ext>
            </a:extLst>
          </p:cNvPr>
          <p:cNvPicPr>
            <a:picLocks noChangeAspect="1"/>
          </p:cNvPicPr>
          <p:nvPr userDrawn="1"/>
        </p:nvPicPr>
        <p:blipFill>
          <a:blip r:embed="rId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155408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203248"/>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rgbClr val="203248"/>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t> </a:t>
            </a:r>
            <a:r>
              <a:rPr lang="en-CA" dirty="0"/>
              <a:t> / INTERNATIONAL FEDERATION ON AGEING</a:t>
            </a:r>
          </a:p>
        </p:txBody>
      </p:sp>
      <p:pic>
        <p:nvPicPr>
          <p:cNvPr id="10" name="Picture 9">
            <a:extLst>
              <a:ext uri="{FF2B5EF4-FFF2-40B4-BE49-F238E27FC236}">
                <a16:creationId xmlns:a16="http://schemas.microsoft.com/office/drawing/2014/main" id="{1533569C-AB94-BF41-90CA-A0C43ADC2CD5}"/>
              </a:ext>
            </a:extLst>
          </p:cNvPr>
          <p:cNvPicPr>
            <a:picLocks noChangeAspect="1"/>
          </p:cNvPicPr>
          <p:nvPr userDrawn="1"/>
        </p:nvPicPr>
        <p:blipFill>
          <a:blip r:embed="rId2"/>
          <a:stretch>
            <a:fillRect/>
          </a:stretch>
        </p:blipFill>
        <p:spPr>
          <a:xfrm>
            <a:off x="11282634" y="6308269"/>
            <a:ext cx="393429" cy="367200"/>
          </a:xfrm>
          <a:prstGeom prst="rect">
            <a:avLst/>
          </a:prstGeom>
        </p:spPr>
      </p:pic>
    </p:spTree>
    <p:extLst>
      <p:ext uri="{BB962C8B-B14F-4D97-AF65-F5344CB8AC3E}">
        <p14:creationId xmlns:p14="http://schemas.microsoft.com/office/powerpoint/2010/main" val="342422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rgbClr val="49B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EDF7F4"/>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rgbClr val="49B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chemeClr val="bg1"/>
                </a:solidFill>
              </a:rPr>
              <a:pPr/>
              <a:t>‹#›</a:t>
            </a:fld>
            <a:r>
              <a:rPr lang="en-US" dirty="0">
                <a:solidFill>
                  <a:schemeClr val="bg1"/>
                </a:solidFill>
              </a:rPr>
              <a:t> </a:t>
            </a:r>
            <a:r>
              <a:rPr lang="en-CA" dirty="0">
                <a:solidFill>
                  <a:schemeClr val="bg1"/>
                </a:solidFill>
              </a:rPr>
              <a:t> </a:t>
            </a:r>
            <a:r>
              <a:rPr lang="en-CA" dirty="0">
                <a:solidFill>
                  <a:srgbClr val="EDF7F4"/>
                </a:solidFill>
              </a:rPr>
              <a:t>/ INTERNATIONAL FEDERATION ON AGEING</a:t>
            </a:r>
          </a:p>
        </p:txBody>
      </p:sp>
      <p:pic>
        <p:nvPicPr>
          <p:cNvPr id="9" name="Picture 8">
            <a:extLst>
              <a:ext uri="{FF2B5EF4-FFF2-40B4-BE49-F238E27FC236}">
                <a16:creationId xmlns:a16="http://schemas.microsoft.com/office/drawing/2014/main" id="{5A5BD043-10F9-8B4D-8E5C-2122FE656042}"/>
              </a:ext>
            </a:extLst>
          </p:cNvPr>
          <p:cNvPicPr>
            <a:picLocks noChangeAspect="1"/>
          </p:cNvPicPr>
          <p:nvPr userDrawn="1"/>
        </p:nvPicPr>
        <p:blipFill>
          <a:blip r:embed="rId2"/>
          <a:stretch>
            <a:fillRect/>
          </a:stretch>
        </p:blipFill>
        <p:spPr>
          <a:xfrm>
            <a:off x="11282633" y="6308269"/>
            <a:ext cx="393429" cy="367200"/>
          </a:xfrm>
          <a:prstGeom prst="rect">
            <a:avLst/>
          </a:prstGeom>
        </p:spPr>
      </p:pic>
    </p:spTree>
    <p:extLst>
      <p:ext uri="{BB962C8B-B14F-4D97-AF65-F5344CB8AC3E}">
        <p14:creationId xmlns:p14="http://schemas.microsoft.com/office/powerpoint/2010/main" val="49117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AE0F62-5AC4-D548-BD22-8A318E690E1B}"/>
              </a:ext>
            </a:extLst>
          </p:cNvPr>
          <p:cNvSpPr/>
          <p:nvPr userDrawn="1"/>
        </p:nvSpPr>
        <p:spPr>
          <a:xfrm>
            <a:off x="0" y="0"/>
            <a:ext cx="12192000" cy="6858000"/>
          </a:xfrm>
          <a:prstGeom prst="rect">
            <a:avLst/>
          </a:prstGeom>
          <a:solidFill>
            <a:srgbClr val="255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1" name="Title 1">
            <a:extLst>
              <a:ext uri="{FF2B5EF4-FFF2-40B4-BE49-F238E27FC236}">
                <a16:creationId xmlns:a16="http://schemas.microsoft.com/office/drawing/2014/main" id="{C8785004-0D1E-1F4C-8175-2C71E615A5BC}"/>
              </a:ext>
            </a:extLst>
          </p:cNvPr>
          <p:cNvSpPr>
            <a:spLocks noGrp="1"/>
          </p:cNvSpPr>
          <p:nvPr>
            <p:ph type="title"/>
          </p:nvPr>
        </p:nvSpPr>
        <p:spPr>
          <a:xfrm>
            <a:off x="515937" y="3429000"/>
            <a:ext cx="11160126" cy="2700338"/>
          </a:xfrm>
          <a:prstGeom prst="rect">
            <a:avLst/>
          </a:prstGeom>
        </p:spPr>
        <p:txBody>
          <a:bodyPr anchor="t"/>
          <a:lstStyle>
            <a:lvl1pPr>
              <a:defRPr sz="6400">
                <a:solidFill>
                  <a:srgbClr val="EDF7F4"/>
                </a:solidFill>
              </a:defRPr>
            </a:lvl1pPr>
          </a:lstStyle>
          <a:p>
            <a:r>
              <a:rPr lang="en-US" dirty="0"/>
              <a:t>Click to edit Master title style</a:t>
            </a:r>
          </a:p>
        </p:txBody>
      </p:sp>
      <p:sp>
        <p:nvSpPr>
          <p:cNvPr id="6" name="Rectangle 5">
            <a:extLst>
              <a:ext uri="{FF2B5EF4-FFF2-40B4-BE49-F238E27FC236}">
                <a16:creationId xmlns:a16="http://schemas.microsoft.com/office/drawing/2014/main" id="{641469FA-CBF8-7A46-9F9A-3F5FDFFD83B8}"/>
              </a:ext>
            </a:extLst>
          </p:cNvPr>
          <p:cNvSpPr/>
          <p:nvPr userDrawn="1"/>
        </p:nvSpPr>
        <p:spPr>
          <a:xfrm>
            <a:off x="0" y="6129338"/>
            <a:ext cx="12192000" cy="728662"/>
          </a:xfrm>
          <a:prstGeom prst="rect">
            <a:avLst/>
          </a:prstGeom>
          <a:solidFill>
            <a:srgbClr val="255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566A52B-E02F-B144-BD36-184BFCF0BA25}"/>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chemeClr val="bg1"/>
                </a:solidFill>
              </a:rPr>
              <a:pPr/>
              <a:t>‹#›</a:t>
            </a:fld>
            <a:r>
              <a:rPr lang="en-US" dirty="0">
                <a:solidFill>
                  <a:schemeClr val="bg1"/>
                </a:solidFill>
              </a:rPr>
              <a:t> </a:t>
            </a:r>
            <a:r>
              <a:rPr lang="en-CA" dirty="0">
                <a:solidFill>
                  <a:schemeClr val="bg1"/>
                </a:solidFill>
              </a:rPr>
              <a:t> </a:t>
            </a:r>
            <a:r>
              <a:rPr lang="en-CA" dirty="0">
                <a:solidFill>
                  <a:srgbClr val="EDF7F4"/>
                </a:solidFill>
              </a:rPr>
              <a:t>/ INTERNATIONAL FEDERATION ON AGEING</a:t>
            </a:r>
          </a:p>
        </p:txBody>
      </p:sp>
      <p:pic>
        <p:nvPicPr>
          <p:cNvPr id="9" name="Picture 8">
            <a:extLst>
              <a:ext uri="{FF2B5EF4-FFF2-40B4-BE49-F238E27FC236}">
                <a16:creationId xmlns:a16="http://schemas.microsoft.com/office/drawing/2014/main" id="{5A5BD043-10F9-8B4D-8E5C-2122FE656042}"/>
              </a:ext>
            </a:extLst>
          </p:cNvPr>
          <p:cNvPicPr>
            <a:picLocks noChangeAspect="1"/>
          </p:cNvPicPr>
          <p:nvPr userDrawn="1"/>
        </p:nvPicPr>
        <p:blipFill>
          <a:blip r:embed="rId2"/>
          <a:stretch>
            <a:fillRect/>
          </a:stretch>
        </p:blipFill>
        <p:spPr>
          <a:xfrm>
            <a:off x="11282633" y="6308269"/>
            <a:ext cx="393429" cy="367200"/>
          </a:xfrm>
          <a:prstGeom prst="rect">
            <a:avLst/>
          </a:prstGeom>
        </p:spPr>
      </p:pic>
    </p:spTree>
    <p:extLst>
      <p:ext uri="{BB962C8B-B14F-4D97-AF65-F5344CB8AC3E}">
        <p14:creationId xmlns:p14="http://schemas.microsoft.com/office/powerpoint/2010/main" val="277253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0AA25-D21E-C641-87C6-65AC2A0BFFE9}"/>
              </a:ext>
            </a:extLst>
          </p:cNvPr>
          <p:cNvSpPr>
            <a:spLocks noGrp="1"/>
          </p:cNvSpPr>
          <p:nvPr>
            <p:ph type="title"/>
          </p:nvPr>
        </p:nvSpPr>
        <p:spPr>
          <a:xfrm>
            <a:off x="515938" y="368301"/>
            <a:ext cx="11160000" cy="54000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52279555-D25D-0549-9FC6-642880E073E0}"/>
              </a:ext>
            </a:extLst>
          </p:cNvPr>
          <p:cNvSpPr>
            <a:spLocks noGrp="1"/>
          </p:cNvSpPr>
          <p:nvPr>
            <p:ph type="body" idx="1"/>
          </p:nvPr>
        </p:nvSpPr>
        <p:spPr>
          <a:xfrm>
            <a:off x="515938" y="1280138"/>
            <a:ext cx="11656800" cy="484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67385A6-6D3D-3745-BB70-1CFD7A4C8FC0}"/>
              </a:ext>
            </a:extLst>
          </p:cNvPr>
          <p:cNvSpPr/>
          <p:nvPr userDrawn="1"/>
        </p:nvSpPr>
        <p:spPr>
          <a:xfrm>
            <a:off x="0" y="6129338"/>
            <a:ext cx="12192000" cy="728662"/>
          </a:xfrm>
          <a:prstGeom prst="rect">
            <a:avLst/>
          </a:prstGeom>
          <a:solidFill>
            <a:srgbClr val="20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Slide Number Placeholder 5">
            <a:extLst>
              <a:ext uri="{FF2B5EF4-FFF2-40B4-BE49-F238E27FC236}">
                <a16:creationId xmlns:a16="http://schemas.microsoft.com/office/drawing/2014/main" id="{C523721A-4D46-0B4D-BB84-6DEAA62794BB}"/>
              </a:ext>
            </a:extLst>
          </p:cNvPr>
          <p:cNvSpPr>
            <a:spLocks noGrp="1"/>
          </p:cNvSpPr>
          <p:nvPr>
            <p:ph type="sldNum" sz="quarter" idx="4"/>
          </p:nvPr>
        </p:nvSpPr>
        <p:spPr>
          <a:xfrm>
            <a:off x="515938" y="6129338"/>
            <a:ext cx="5580062" cy="728662"/>
          </a:xfrm>
          <a:prstGeom prst="rect">
            <a:avLst/>
          </a:prstGeom>
        </p:spPr>
        <p:txBody>
          <a:bodyPr vert="horz" lIns="91440" tIns="45720" rIns="91440" bIns="45720" rtlCol="0" anchor="ctr"/>
          <a:lstStyle>
            <a:lvl1pPr algn="l">
              <a:defRPr sz="600" b="1"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81B15D69-A5A0-5A4D-A092-BB84571DF4BE}" type="slidenum">
              <a:rPr lang="en-US" smtClean="0">
                <a:solidFill>
                  <a:srgbClr val="49B45F"/>
                </a:solidFill>
              </a:rPr>
              <a:pPr/>
              <a:t>‹#›</a:t>
            </a:fld>
            <a:r>
              <a:rPr lang="en-US" dirty="0">
                <a:solidFill>
                  <a:srgbClr val="82BD47"/>
                </a:solidFill>
              </a:rPr>
              <a:t> </a:t>
            </a:r>
            <a:r>
              <a:rPr lang="en-CA" dirty="0">
                <a:solidFill>
                  <a:srgbClr val="EDF7F4"/>
                </a:solidFill>
              </a:rPr>
              <a:t> / INTERNATIONAL FEDERATION ON AGEING</a:t>
            </a:r>
          </a:p>
        </p:txBody>
      </p:sp>
      <p:pic>
        <p:nvPicPr>
          <p:cNvPr id="10" name="Picture 9">
            <a:extLst>
              <a:ext uri="{FF2B5EF4-FFF2-40B4-BE49-F238E27FC236}">
                <a16:creationId xmlns:a16="http://schemas.microsoft.com/office/drawing/2014/main" id="{5B1D606B-999E-0046-9FD6-F17E13945990}"/>
              </a:ext>
            </a:extLst>
          </p:cNvPr>
          <p:cNvPicPr>
            <a:picLocks noChangeAspect="1"/>
          </p:cNvPicPr>
          <p:nvPr userDrawn="1"/>
        </p:nvPicPr>
        <p:blipFill>
          <a:blip r:embed="rId22"/>
          <a:stretch>
            <a:fillRect/>
          </a:stretch>
        </p:blipFill>
        <p:spPr>
          <a:xfrm>
            <a:off x="11286492" y="6311869"/>
            <a:ext cx="389571" cy="363600"/>
          </a:xfrm>
          <a:prstGeom prst="rect">
            <a:avLst/>
          </a:prstGeom>
        </p:spPr>
      </p:pic>
    </p:spTree>
    <p:extLst>
      <p:ext uri="{BB962C8B-B14F-4D97-AF65-F5344CB8AC3E}">
        <p14:creationId xmlns:p14="http://schemas.microsoft.com/office/powerpoint/2010/main" val="286165423"/>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86" r:id="rId3"/>
    <p:sldLayoutId id="2147483691" r:id="rId4"/>
    <p:sldLayoutId id="2147483650" r:id="rId5"/>
    <p:sldLayoutId id="2147483651" r:id="rId6"/>
    <p:sldLayoutId id="2147483687" r:id="rId7"/>
    <p:sldLayoutId id="2147483681" r:id="rId8"/>
    <p:sldLayoutId id="2147483682" r:id="rId9"/>
    <p:sldLayoutId id="2147483683" r:id="rId10"/>
    <p:sldLayoutId id="2147483684" r:id="rId11"/>
    <p:sldLayoutId id="2147483652" r:id="rId12"/>
    <p:sldLayoutId id="2147483653" r:id="rId13"/>
    <p:sldLayoutId id="2147483657" r:id="rId14"/>
    <p:sldLayoutId id="2147483658" r:id="rId15"/>
    <p:sldLayoutId id="2147483654" r:id="rId16"/>
    <p:sldLayoutId id="2147483655" r:id="rId17"/>
    <p:sldLayoutId id="2147483688" r:id="rId18"/>
    <p:sldLayoutId id="2147483689" r:id="rId19"/>
    <p:sldLayoutId id="2147483692" r:id="rId20"/>
  </p:sldLayoutIdLst>
  <p:hf hdr="0" ftr="0"/>
  <p:txStyles>
    <p:titleStyle>
      <a:lvl1pPr algn="l" defTabSz="914400" rtl="0" eaLnBrk="1" latinLnBrk="0" hangingPunct="1">
        <a:lnSpc>
          <a:spcPct val="90000"/>
        </a:lnSpc>
        <a:spcBef>
          <a:spcPct val="0"/>
        </a:spcBef>
        <a:buNone/>
        <a:defRPr sz="3900" b="1" i="0" kern="1200">
          <a:solidFill>
            <a:srgbClr val="203248"/>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Clr>
          <a:srgbClr val="49B45F"/>
        </a:buClr>
        <a:buFont typeface="Arial" panose="020B0604020202020204" pitchFamily="34" charset="0"/>
        <a:buChar char="•"/>
        <a:defRPr sz="2300" kern="900" spc="-80" baseline="0">
          <a:solidFill>
            <a:srgbClr val="203248"/>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Clr>
          <a:srgbClr val="49B45F"/>
        </a:buClr>
        <a:buFont typeface="Arial" panose="020B0604020202020204" pitchFamily="34" charset="0"/>
        <a:buChar char="•"/>
        <a:defRPr sz="1900" kern="900" spc="-80" baseline="0">
          <a:solidFill>
            <a:srgbClr val="203248"/>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Clr>
          <a:srgbClr val="49B45F"/>
        </a:buClr>
        <a:buFont typeface="Arial" panose="020B0604020202020204" pitchFamily="34" charset="0"/>
        <a:buChar char="•"/>
        <a:defRPr sz="1600" kern="900" spc="-80" baseline="0">
          <a:solidFill>
            <a:srgbClr val="203248"/>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Clr>
          <a:srgbClr val="49B45F"/>
        </a:buClr>
        <a:buFont typeface="Arial" panose="020B0604020202020204" pitchFamily="34" charset="0"/>
        <a:buChar char="•"/>
        <a:defRPr sz="1300" kern="900" spc="-80" baseline="0">
          <a:solidFill>
            <a:srgbClr val="203248"/>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Clr>
          <a:srgbClr val="49B45F"/>
        </a:buClr>
        <a:buFont typeface="Arial" panose="020B0604020202020204" pitchFamily="34" charset="0"/>
        <a:buChar char="•"/>
        <a:defRPr sz="900" kern="900" spc="-80" baseline="0">
          <a:solidFill>
            <a:srgbClr val="203248"/>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guide id="4" pos="325">
          <p15:clr>
            <a:srgbClr val="F26B43"/>
          </p15:clr>
        </p15:guide>
        <p15:guide id="5" pos="7355">
          <p15:clr>
            <a:srgbClr val="F26B43"/>
          </p15:clr>
        </p15:guide>
        <p15:guide id="6"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hat is standing in the grass&#10;&#10;Description automatically generated">
            <a:extLst>
              <a:ext uri="{FF2B5EF4-FFF2-40B4-BE49-F238E27FC236}">
                <a16:creationId xmlns:a16="http://schemas.microsoft.com/office/drawing/2014/main" id="{3A857117-14A8-4143-B1AA-38C001258587}"/>
              </a:ext>
            </a:extLst>
          </p:cNvPr>
          <p:cNvPicPr>
            <a:picLocks noChangeAspect="1"/>
          </p:cNvPicPr>
          <p:nvPr/>
        </p:nvPicPr>
        <p:blipFill rotWithShape="1">
          <a:blip r:embed="rId3"/>
          <a:srcRect t="3994" r="-1" b="10453"/>
          <a:stretch/>
        </p:blipFill>
        <p:spPr>
          <a:xfrm>
            <a:off x="20" y="0"/>
            <a:ext cx="12009284" cy="685799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sp>
        <p:nvSpPr>
          <p:cNvPr id="2" name="Date Placeholder 1">
            <a:extLst>
              <a:ext uri="{FF2B5EF4-FFF2-40B4-BE49-F238E27FC236}">
                <a16:creationId xmlns:a16="http://schemas.microsoft.com/office/drawing/2014/main" id="{EE9F7941-93F8-4E39-99DE-43A21FDF00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7C84D0A-2C60-4BF7-81CA-806CDBF2D3FC}"/>
              </a:ext>
            </a:extLst>
          </p:cNvPr>
          <p:cNvSpPr txBox="1">
            <a:spLocks/>
          </p:cNvSpPr>
          <p:nvPr/>
        </p:nvSpPr>
        <p:spPr>
          <a:xfrm>
            <a:off x="1716173" y="1396284"/>
            <a:ext cx="7044777" cy="4065421"/>
          </a:xfrm>
          <a:prstGeom prst="roundRect">
            <a:avLst/>
          </a:prstGeom>
          <a:solidFill>
            <a:srgbClr val="EDF7F4">
              <a:alpha val="65882"/>
            </a:srgbClr>
          </a:solidFill>
          <a:ln>
            <a:noFill/>
          </a:ln>
        </p:spPr>
        <p:txBody>
          <a:bodyPr anchor="ctr"/>
          <a:lstStyle>
            <a:lvl1pPr algn="l" defTabSz="914400" rtl="0" eaLnBrk="1" latinLnBrk="0" hangingPunct="1">
              <a:lnSpc>
                <a:spcPct val="90000"/>
              </a:lnSpc>
              <a:spcBef>
                <a:spcPct val="0"/>
              </a:spcBef>
              <a:buNone/>
              <a:defRPr sz="3900" b="1" i="0" kern="1200">
                <a:solidFill>
                  <a:srgbClr val="203248"/>
                </a:solidFill>
                <a:latin typeface="Verdana" panose="020B0604030504040204" pitchFamily="34" charset="0"/>
                <a:ea typeface="Verdana" panose="020B0604030504040204" pitchFamily="34" charset="0"/>
                <a:cs typeface="Verdana" panose="020B0604030504040204" pitchFamily="34" charset="0"/>
              </a:defRPr>
            </a:lvl1pPr>
          </a:lstStyle>
          <a:p>
            <a:pPr lvl="0" algn="ctr">
              <a:defRPr/>
            </a:pPr>
            <a:r>
              <a:rPr lang="en-US" sz="7200" b="0" dirty="0">
                <a:ln w="0"/>
                <a:effectLst>
                  <a:outerShdw blurRad="38100" dist="25400" dir="5400000" algn="ctr" rotWithShape="0">
                    <a:srgbClr val="6E747A">
                      <a:alpha val="43000"/>
                    </a:srgbClr>
                  </a:outerShdw>
                </a:effectLst>
                <a:latin typeface="+mn-lt"/>
              </a:rPr>
              <a:t>The Adult Vaccination Advocacy Toolkit</a:t>
            </a:r>
          </a:p>
          <a:p>
            <a:pPr lvl="0" algn="ctr">
              <a:defRPr/>
            </a:pPr>
            <a:r>
              <a:rPr lang="en-US" sz="7200" b="0" dirty="0">
                <a:ln w="0"/>
                <a:effectLst>
                  <a:outerShdw blurRad="38100" dist="25400" dir="5400000" algn="ctr" rotWithShape="0">
                    <a:srgbClr val="6E747A">
                      <a:alpha val="43000"/>
                    </a:srgbClr>
                  </a:outerShdw>
                </a:effectLst>
                <a:latin typeface="+mn-lt"/>
              </a:rPr>
              <a:t>(AVAT)</a:t>
            </a:r>
          </a:p>
        </p:txBody>
      </p:sp>
      <p:sp>
        <p:nvSpPr>
          <p:cNvPr id="10" name="TextBox 9">
            <a:extLst>
              <a:ext uri="{FF2B5EF4-FFF2-40B4-BE49-F238E27FC236}">
                <a16:creationId xmlns:a16="http://schemas.microsoft.com/office/drawing/2014/main" id="{7876D548-6DB0-479D-B520-C17385229CA7}"/>
              </a:ext>
            </a:extLst>
          </p:cNvPr>
          <p:cNvSpPr txBox="1"/>
          <p:nvPr/>
        </p:nvSpPr>
        <p:spPr>
          <a:xfrm>
            <a:off x="10011508" y="4217759"/>
            <a:ext cx="2180492" cy="446276"/>
          </a:xfrm>
          <a:prstGeom prst="rect">
            <a:avLst/>
          </a:prstGeom>
          <a:noFill/>
        </p:spPr>
        <p:txBody>
          <a:bodyPr wrap="square">
            <a:spAutoFit/>
          </a:bodyPr>
          <a:lstStyle/>
          <a:p>
            <a:pPr algn="ctr"/>
            <a:r>
              <a:rPr lang="en-US" sz="1200" b="1" dirty="0">
                <a:effectLst/>
                <a:ea typeface="Calibri" panose="020F0502020204030204" pitchFamily="34" charset="0"/>
              </a:rPr>
              <a:t>Ms Monica Takahashi</a:t>
            </a:r>
            <a:endParaRPr lang="en-US" sz="1100" b="1" dirty="0">
              <a:effectLst/>
              <a:ea typeface="Times New Roman" panose="02020603050405020304" pitchFamily="18" charset="0"/>
            </a:endParaRPr>
          </a:p>
          <a:p>
            <a:pPr algn="ctr"/>
            <a:r>
              <a:rPr lang="en-US" sz="1100" dirty="0">
                <a:ea typeface="Times New Roman" panose="02020603050405020304" pitchFamily="18" charset="0"/>
              </a:rPr>
              <a:t>International Federation on Ageing</a:t>
            </a:r>
            <a:endParaRPr lang="en-CA" sz="1100" dirty="0">
              <a:effectLst/>
              <a:ea typeface="Times New Roman" panose="02020603050405020304" pitchFamily="18" charset="0"/>
            </a:endParaRPr>
          </a:p>
        </p:txBody>
      </p:sp>
      <p:pic>
        <p:nvPicPr>
          <p:cNvPr id="4" name="Picture 3">
            <a:extLst>
              <a:ext uri="{FF2B5EF4-FFF2-40B4-BE49-F238E27FC236}">
                <a16:creationId xmlns:a16="http://schemas.microsoft.com/office/drawing/2014/main" id="{3CFAD024-BC9E-4E7A-B557-3830B7CED216}"/>
              </a:ext>
            </a:extLst>
          </p:cNvPr>
          <p:cNvPicPr>
            <a:picLocks noChangeAspect="1"/>
          </p:cNvPicPr>
          <p:nvPr/>
        </p:nvPicPr>
        <p:blipFill>
          <a:blip r:embed="rId4"/>
          <a:stretch>
            <a:fillRect/>
          </a:stretch>
        </p:blipFill>
        <p:spPr>
          <a:xfrm>
            <a:off x="10771900" y="5536095"/>
            <a:ext cx="1420080" cy="596348"/>
          </a:xfrm>
          <a:prstGeom prst="rect">
            <a:avLst/>
          </a:prstGeom>
        </p:spPr>
      </p:pic>
    </p:spTree>
    <p:extLst>
      <p:ext uri="{BB962C8B-B14F-4D97-AF65-F5344CB8AC3E}">
        <p14:creationId xmlns:p14="http://schemas.microsoft.com/office/powerpoint/2010/main" val="352826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FFB215-3579-4892-81B8-831507176AE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Expansion of the Pool of </a:t>
            </a:r>
            <a:r>
              <a:rPr lang="en-US" sz="3300" b="1" kern="1200">
                <a:solidFill>
                  <a:srgbClr val="FFFFFF"/>
                </a:solidFill>
                <a:latin typeface="+mj-lt"/>
                <a:ea typeface="+mj-ea"/>
                <a:cs typeface="+mj-cs"/>
              </a:rPr>
              <a:t>Vaccine Administrators</a:t>
            </a:r>
            <a:endParaRPr lang="en-US" sz="3300" kern="1200">
              <a:solidFill>
                <a:srgbClr val="FFFFFF"/>
              </a:solidFill>
              <a:latin typeface="+mj-lt"/>
              <a:ea typeface="+mj-ea"/>
              <a:cs typeface="+mj-cs"/>
            </a:endParaRPr>
          </a:p>
        </p:txBody>
      </p:sp>
      <p:pic>
        <p:nvPicPr>
          <p:cNvPr id="6" name="Content Placeholder 5" descr="Graphical user interface, text, application&#10;&#10;Description automatically generated">
            <a:extLst>
              <a:ext uri="{FF2B5EF4-FFF2-40B4-BE49-F238E27FC236}">
                <a16:creationId xmlns:a16="http://schemas.microsoft.com/office/drawing/2014/main" id="{C3206E71-B2DE-44C0-9D25-9A7BB8AB741E}"/>
              </a:ext>
            </a:extLst>
          </p:cNvPr>
          <p:cNvPicPr>
            <a:picLocks noGrp="1" noChangeAspect="1"/>
          </p:cNvPicPr>
          <p:nvPr>
            <p:ph idx="1"/>
          </p:nvPr>
        </p:nvPicPr>
        <p:blipFill>
          <a:blip r:embed="rId3"/>
          <a:stretch>
            <a:fillRect/>
          </a:stretch>
        </p:blipFill>
        <p:spPr>
          <a:xfrm>
            <a:off x="4777316" y="1359722"/>
            <a:ext cx="6780700" cy="4136226"/>
          </a:xfrm>
          <a:prstGeom prst="rect">
            <a:avLst/>
          </a:prstGeom>
        </p:spPr>
      </p:pic>
      <p:sp>
        <p:nvSpPr>
          <p:cNvPr id="7" name="Slide Number Placeholder 3">
            <a:extLst>
              <a:ext uri="{FF2B5EF4-FFF2-40B4-BE49-F238E27FC236}">
                <a16:creationId xmlns:a16="http://schemas.microsoft.com/office/drawing/2014/main" id="{063DCC61-5011-2C03-C47F-73CD26229EDD}"/>
              </a:ext>
            </a:extLst>
          </p:cNvPr>
          <p:cNvSpPr>
            <a:spLocks noGrp="1"/>
          </p:cNvSpPr>
          <p:nvPr>
            <p:ph type="sldNum" sz="quarter" idx="4"/>
          </p:nvPr>
        </p:nvSpPr>
        <p:spPr>
          <a:xfrm>
            <a:off x="515938" y="6129338"/>
            <a:ext cx="5580062" cy="728662"/>
          </a:xfrm>
        </p:spPr>
        <p:txBody>
          <a:bodyPr/>
          <a:lstStyle/>
          <a:p>
            <a:fld id="{81B15D69-A5A0-5A4D-A092-BB84571DF4BE}" type="slidenum">
              <a:rPr lang="en-US" smtClean="0">
                <a:solidFill>
                  <a:srgbClr val="49B45F"/>
                </a:solidFill>
              </a:rPr>
              <a:pPr/>
              <a:t>10</a:t>
            </a:fld>
            <a:r>
              <a:rPr lang="en-US" dirty="0">
                <a:solidFill>
                  <a:srgbClr val="82BD47"/>
                </a:solidFill>
              </a:rPr>
              <a:t> </a:t>
            </a:r>
            <a:r>
              <a:rPr lang="en-CA" dirty="0">
                <a:solidFill>
                  <a:srgbClr val="EDF7F4"/>
                </a:solidFill>
              </a:rPr>
              <a:t> / INTERNATIONAL FEDERATION ON AGEING</a:t>
            </a:r>
          </a:p>
        </p:txBody>
      </p:sp>
    </p:spTree>
    <p:extLst>
      <p:ext uri="{BB962C8B-B14F-4D97-AF65-F5344CB8AC3E}">
        <p14:creationId xmlns:p14="http://schemas.microsoft.com/office/powerpoint/2010/main" val="280250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9C131-A6BD-4FBD-9870-2E7F4DC2FA5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a:solidFill>
                  <a:srgbClr val="FFFFFF"/>
                </a:solidFill>
                <a:latin typeface="+mj-lt"/>
                <a:ea typeface="+mj-ea"/>
                <a:cs typeface="+mj-cs"/>
              </a:rPr>
              <a:t>Targeted</a:t>
            </a:r>
            <a:r>
              <a:rPr lang="en-US" sz="3300" kern="1200">
                <a:solidFill>
                  <a:srgbClr val="FFFFFF"/>
                </a:solidFill>
                <a:latin typeface="+mj-lt"/>
                <a:ea typeface="+mj-ea"/>
                <a:cs typeface="+mj-cs"/>
              </a:rPr>
              <a:t> Adult Vaccination </a:t>
            </a:r>
            <a:r>
              <a:rPr lang="en-US" sz="3300" b="1" kern="1200">
                <a:solidFill>
                  <a:srgbClr val="FFFFFF"/>
                </a:solidFill>
                <a:latin typeface="+mj-lt"/>
                <a:ea typeface="+mj-ea"/>
                <a:cs typeface="+mj-cs"/>
              </a:rPr>
              <a:t>Campaigns</a:t>
            </a:r>
            <a:br>
              <a:rPr lang="en-US" sz="3300" b="1" kern="1200">
                <a:solidFill>
                  <a:srgbClr val="FFFFFF"/>
                </a:solidFill>
                <a:latin typeface="+mj-lt"/>
                <a:ea typeface="+mj-ea"/>
                <a:cs typeface="+mj-cs"/>
              </a:rPr>
            </a:br>
            <a:endParaRPr lang="en-US" sz="3300" kern="1200">
              <a:solidFill>
                <a:srgbClr val="FFFFFF"/>
              </a:solidFill>
              <a:latin typeface="+mj-lt"/>
              <a:ea typeface="+mj-ea"/>
              <a:cs typeface="+mj-cs"/>
            </a:endParaRPr>
          </a:p>
        </p:txBody>
      </p:sp>
      <p:pic>
        <p:nvPicPr>
          <p:cNvPr id="6" name="Content Placeholder 5" descr="Graphical user interface, text, email&#10;&#10;Description automatically generated">
            <a:extLst>
              <a:ext uri="{FF2B5EF4-FFF2-40B4-BE49-F238E27FC236}">
                <a16:creationId xmlns:a16="http://schemas.microsoft.com/office/drawing/2014/main" id="{E5AE2618-50AC-4BFA-9282-3DFA38ADAFD5}"/>
              </a:ext>
            </a:extLst>
          </p:cNvPr>
          <p:cNvPicPr>
            <a:picLocks noGrp="1" noChangeAspect="1"/>
          </p:cNvPicPr>
          <p:nvPr>
            <p:ph idx="1"/>
          </p:nvPr>
        </p:nvPicPr>
        <p:blipFill>
          <a:blip r:embed="rId3"/>
          <a:stretch>
            <a:fillRect/>
          </a:stretch>
        </p:blipFill>
        <p:spPr>
          <a:xfrm>
            <a:off x="4777316" y="1359722"/>
            <a:ext cx="6780700" cy="4136226"/>
          </a:xfrm>
          <a:prstGeom prst="rect">
            <a:avLst/>
          </a:prstGeom>
        </p:spPr>
      </p:pic>
      <p:sp>
        <p:nvSpPr>
          <p:cNvPr id="7" name="Slide Number Placeholder 3">
            <a:extLst>
              <a:ext uri="{FF2B5EF4-FFF2-40B4-BE49-F238E27FC236}">
                <a16:creationId xmlns:a16="http://schemas.microsoft.com/office/drawing/2014/main" id="{863FA2FE-F924-5970-CA16-CD80E35192F9}"/>
              </a:ext>
            </a:extLst>
          </p:cNvPr>
          <p:cNvSpPr>
            <a:spLocks noGrp="1"/>
          </p:cNvSpPr>
          <p:nvPr>
            <p:ph type="sldNum" sz="quarter" idx="4"/>
          </p:nvPr>
        </p:nvSpPr>
        <p:spPr>
          <a:xfrm>
            <a:off x="515938" y="6129338"/>
            <a:ext cx="5580062" cy="728662"/>
          </a:xfrm>
        </p:spPr>
        <p:txBody>
          <a:bodyPr/>
          <a:lstStyle/>
          <a:p>
            <a:fld id="{81B15D69-A5A0-5A4D-A092-BB84571DF4BE}" type="slidenum">
              <a:rPr lang="en-US" smtClean="0">
                <a:solidFill>
                  <a:srgbClr val="49B45F"/>
                </a:solidFill>
              </a:rPr>
              <a:pPr/>
              <a:t>11</a:t>
            </a:fld>
            <a:r>
              <a:rPr lang="en-US" dirty="0">
                <a:solidFill>
                  <a:srgbClr val="82BD47"/>
                </a:solidFill>
              </a:rPr>
              <a:t> </a:t>
            </a:r>
            <a:r>
              <a:rPr lang="en-CA" dirty="0">
                <a:solidFill>
                  <a:srgbClr val="EDF7F4"/>
                </a:solidFill>
              </a:rPr>
              <a:t> / INTERNATIONAL FEDERATION ON AGEING</a:t>
            </a:r>
          </a:p>
        </p:txBody>
      </p:sp>
    </p:spTree>
    <p:extLst>
      <p:ext uri="{BB962C8B-B14F-4D97-AF65-F5344CB8AC3E}">
        <p14:creationId xmlns:p14="http://schemas.microsoft.com/office/powerpoint/2010/main" val="312996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5E2B1-74B1-4B93-8BB1-0F6764AFF03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Vaccination Equity</a:t>
            </a:r>
          </a:p>
        </p:txBody>
      </p:sp>
      <p:pic>
        <p:nvPicPr>
          <p:cNvPr id="6" name="Content Placeholder 5" descr="Graphical user interface, text, email&#10;&#10;Description automatically generated">
            <a:extLst>
              <a:ext uri="{FF2B5EF4-FFF2-40B4-BE49-F238E27FC236}">
                <a16:creationId xmlns:a16="http://schemas.microsoft.com/office/drawing/2014/main" id="{2869F32D-FB30-4BA9-B225-2290C05D4774}"/>
              </a:ext>
            </a:extLst>
          </p:cNvPr>
          <p:cNvPicPr>
            <a:picLocks noGrp="1" noChangeAspect="1"/>
          </p:cNvPicPr>
          <p:nvPr>
            <p:ph idx="1"/>
          </p:nvPr>
        </p:nvPicPr>
        <p:blipFill>
          <a:blip r:embed="rId3"/>
          <a:stretch>
            <a:fillRect/>
          </a:stretch>
        </p:blipFill>
        <p:spPr>
          <a:xfrm>
            <a:off x="4777316" y="1359722"/>
            <a:ext cx="6780700" cy="4136226"/>
          </a:xfrm>
          <a:prstGeom prst="rect">
            <a:avLst/>
          </a:prstGeom>
        </p:spPr>
      </p:pic>
      <p:sp>
        <p:nvSpPr>
          <p:cNvPr id="7" name="Slide Number Placeholder 3">
            <a:extLst>
              <a:ext uri="{FF2B5EF4-FFF2-40B4-BE49-F238E27FC236}">
                <a16:creationId xmlns:a16="http://schemas.microsoft.com/office/drawing/2014/main" id="{B49AFF80-5E9A-6FF0-A9D6-AD8B58DA2184}"/>
              </a:ext>
            </a:extLst>
          </p:cNvPr>
          <p:cNvSpPr>
            <a:spLocks noGrp="1"/>
          </p:cNvSpPr>
          <p:nvPr>
            <p:ph type="sldNum" sz="quarter" idx="4"/>
          </p:nvPr>
        </p:nvSpPr>
        <p:spPr>
          <a:xfrm>
            <a:off x="515938" y="6129338"/>
            <a:ext cx="5580062" cy="728662"/>
          </a:xfrm>
        </p:spPr>
        <p:txBody>
          <a:bodyPr/>
          <a:lstStyle/>
          <a:p>
            <a:fld id="{81B15D69-A5A0-5A4D-A092-BB84571DF4BE}" type="slidenum">
              <a:rPr lang="en-US" smtClean="0">
                <a:solidFill>
                  <a:srgbClr val="49B45F"/>
                </a:solidFill>
              </a:rPr>
              <a:pPr/>
              <a:t>12</a:t>
            </a:fld>
            <a:r>
              <a:rPr lang="en-US" dirty="0">
                <a:solidFill>
                  <a:srgbClr val="82BD47"/>
                </a:solidFill>
              </a:rPr>
              <a:t> </a:t>
            </a:r>
            <a:r>
              <a:rPr lang="en-CA" dirty="0">
                <a:solidFill>
                  <a:srgbClr val="EDF7F4"/>
                </a:solidFill>
              </a:rPr>
              <a:t> / INTERNATIONAL FEDERATION ON AGEING</a:t>
            </a:r>
          </a:p>
        </p:txBody>
      </p:sp>
    </p:spTree>
    <p:extLst>
      <p:ext uri="{BB962C8B-B14F-4D97-AF65-F5344CB8AC3E}">
        <p14:creationId xmlns:p14="http://schemas.microsoft.com/office/powerpoint/2010/main" val="105109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747089-0322-4B03-B224-817DD4C8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7228512D-3055-4911-A4D1-4A084C9C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3C98C7BF-70D9-4D19-BD2D-D808991FD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F5A0ADF-B3C6-401E-8A47-3380BBDC4704}"/>
              </a:ext>
            </a:extLst>
          </p:cNvPr>
          <p:cNvSpPr>
            <a:spLocks noGrp="1"/>
          </p:cNvSpPr>
          <p:nvPr>
            <p:ph type="title"/>
          </p:nvPr>
        </p:nvSpPr>
        <p:spPr>
          <a:xfrm>
            <a:off x="6817190" y="2721789"/>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AVATs Next Steps</a:t>
            </a:r>
          </a:p>
        </p:txBody>
      </p:sp>
      <p:sp>
        <p:nvSpPr>
          <p:cNvPr id="21" name="Freeform: Shape 20">
            <a:extLst>
              <a:ext uri="{FF2B5EF4-FFF2-40B4-BE49-F238E27FC236}">
                <a16:creationId xmlns:a16="http://schemas.microsoft.com/office/drawing/2014/main" id="{FFD685C2-1A84-41DE-BFA0-0A068F83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30A8C9-A18E-42A8-A0DF-71818563B864}"/>
              </a:ext>
            </a:extLst>
          </p:cNvPr>
          <p:cNvPicPr>
            <a:picLocks noChangeAspect="1"/>
          </p:cNvPicPr>
          <p:nvPr/>
        </p:nvPicPr>
        <p:blipFill>
          <a:blip r:embed="rId3"/>
          <a:stretch>
            <a:fillRect/>
          </a:stretch>
        </p:blipFill>
        <p:spPr>
          <a:xfrm>
            <a:off x="405863" y="413453"/>
            <a:ext cx="4809797" cy="6031094"/>
          </a:xfrm>
          <a:prstGeom prst="rect">
            <a:avLst/>
          </a:prstGeom>
        </p:spPr>
      </p:pic>
      <p:sp>
        <p:nvSpPr>
          <p:cNvPr id="4" name="Slide Number Placeholder 3">
            <a:extLst>
              <a:ext uri="{FF2B5EF4-FFF2-40B4-BE49-F238E27FC236}">
                <a16:creationId xmlns:a16="http://schemas.microsoft.com/office/drawing/2014/main" id="{4A184186-26CC-40B3-976F-9559E7E784A3}"/>
              </a:ext>
            </a:extLst>
          </p:cNvPr>
          <p:cNvSpPr>
            <a:spLocks noGrp="1"/>
          </p:cNvSpPr>
          <p:nvPr>
            <p:ph type="sldNum" sz="quarter" idx="4"/>
          </p:nvPr>
        </p:nvSpPr>
        <p:spPr>
          <a:xfrm>
            <a:off x="9301457" y="6356350"/>
            <a:ext cx="2568811" cy="365125"/>
          </a:xfrm>
        </p:spPr>
        <p:txBody>
          <a:bodyPr vert="horz" lIns="91440" tIns="45720" rIns="91440" bIns="45720" rtlCol="0" anchor="ctr">
            <a:normAutofit/>
          </a:bodyPr>
          <a:lstStyle/>
          <a:p>
            <a:pPr algn="r">
              <a:lnSpc>
                <a:spcPct val="90000"/>
              </a:lnSpc>
              <a:spcAft>
                <a:spcPts val="600"/>
              </a:spcAft>
            </a:pPr>
            <a:fld id="{81B15D69-A5A0-5A4D-A092-BB84571DF4BE}" type="slidenum">
              <a:rPr lang="en-US" sz="900">
                <a:solidFill>
                  <a:srgbClr val="FFFFFF"/>
                </a:solidFill>
                <a:latin typeface="+mn-lt"/>
                <a:ea typeface="+mn-ea"/>
                <a:cs typeface="+mn-cs"/>
              </a:rPr>
              <a:pPr algn="r">
                <a:lnSpc>
                  <a:spcPct val="90000"/>
                </a:lnSpc>
                <a:spcAft>
                  <a:spcPts val="600"/>
                </a:spcAft>
              </a:pPr>
              <a:t>13</a:t>
            </a:fld>
            <a:r>
              <a:rPr lang="en-US" sz="900">
                <a:solidFill>
                  <a:srgbClr val="FFFFFF"/>
                </a:solidFill>
                <a:latin typeface="+mn-lt"/>
                <a:ea typeface="+mn-ea"/>
                <a:cs typeface="+mn-cs"/>
              </a:rPr>
              <a:t>  / INTERNATIONAL FEDERATION ON AGEING</a:t>
            </a:r>
          </a:p>
        </p:txBody>
      </p:sp>
    </p:spTree>
    <p:extLst>
      <p:ext uri="{BB962C8B-B14F-4D97-AF65-F5344CB8AC3E}">
        <p14:creationId xmlns:p14="http://schemas.microsoft.com/office/powerpoint/2010/main" val="239584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dia conveys support for re-election of Antonio Guterres as UN Secretary  General | India News - Times of India">
            <a:extLst>
              <a:ext uri="{FF2B5EF4-FFF2-40B4-BE49-F238E27FC236}">
                <a16:creationId xmlns:a16="http://schemas.microsoft.com/office/drawing/2014/main" id="{C52FF466-D2D4-4C7E-B998-9EDBC54D3D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8" r="26299"/>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878CB11-5403-4056-BC5B-6714F29E0F4D}"/>
              </a:ext>
            </a:extLst>
          </p:cNvPr>
          <p:cNvSpPr txBox="1"/>
          <p:nvPr/>
        </p:nvSpPr>
        <p:spPr>
          <a:xfrm>
            <a:off x="5303141" y="6488658"/>
            <a:ext cx="6097656" cy="369332"/>
          </a:xfrm>
          <a:prstGeom prst="rect">
            <a:avLst/>
          </a:prstGeom>
          <a:noFill/>
        </p:spPr>
        <p:txBody>
          <a:bodyPr wrap="square">
            <a:spAutoFit/>
          </a:bodyPr>
          <a:lstStyle/>
          <a:p>
            <a:r>
              <a:rPr lang="en-CA" dirty="0"/>
              <a:t>https://news.un.org/en/story/2021/09/1100152</a:t>
            </a:r>
          </a:p>
        </p:txBody>
      </p:sp>
      <p:sp>
        <p:nvSpPr>
          <p:cNvPr id="39" name="TextBox 38">
            <a:extLst>
              <a:ext uri="{FF2B5EF4-FFF2-40B4-BE49-F238E27FC236}">
                <a16:creationId xmlns:a16="http://schemas.microsoft.com/office/drawing/2014/main" id="{D268C2EF-2131-43AA-8D88-7E1943C1253E}"/>
              </a:ext>
            </a:extLst>
          </p:cNvPr>
          <p:cNvSpPr txBox="1"/>
          <p:nvPr/>
        </p:nvSpPr>
        <p:spPr>
          <a:xfrm>
            <a:off x="7354419" y="691111"/>
            <a:ext cx="4587101" cy="3939540"/>
          </a:xfrm>
          <a:prstGeom prst="rect">
            <a:avLst/>
          </a:prstGeom>
          <a:noFill/>
        </p:spPr>
        <p:txBody>
          <a:bodyPr wrap="square">
            <a:spAutoFit/>
          </a:bodyPr>
          <a:lstStyle/>
          <a:p>
            <a:r>
              <a:rPr lang="en-US" sz="2500" b="0" i="0" dirty="0">
                <a:effectLst/>
                <a:latin typeface="Roboto" panose="02000000000000000000" pitchFamily="2" charset="0"/>
              </a:rPr>
              <a:t>“</a:t>
            </a:r>
            <a:r>
              <a:rPr lang="en-US" sz="2500" b="0" i="0" dirty="0">
                <a:effectLst/>
                <a:latin typeface="Lato" panose="020F0502020204030203" pitchFamily="34" charset="0"/>
              </a:rPr>
              <a:t>The potential of older persons is a powerful basis for sustainable development”, Antonio Guterres flagged.  </a:t>
            </a:r>
          </a:p>
          <a:p>
            <a:endParaRPr lang="en-US" sz="2500" dirty="0">
              <a:latin typeface="Lato" panose="020F0502020204030203" pitchFamily="34" charset="0"/>
            </a:endParaRPr>
          </a:p>
          <a:p>
            <a:r>
              <a:rPr lang="en-US" sz="2500" b="0" i="0" dirty="0">
                <a:effectLst/>
                <a:latin typeface="Lato" panose="020F0502020204030203" pitchFamily="34" charset="0"/>
              </a:rPr>
              <a:t>“More than ever, we must listen to their voices, suggestions and ideas to build more inclusive and age friendly societies”.</a:t>
            </a:r>
            <a:endParaRPr lang="en-CA" sz="2500" dirty="0">
              <a:latin typeface="Lato" panose="020F0502020204030203" pitchFamily="34" charset="0"/>
            </a:endParaRPr>
          </a:p>
        </p:txBody>
      </p:sp>
      <p:sp>
        <p:nvSpPr>
          <p:cNvPr id="41" name="TextBox 40">
            <a:extLst>
              <a:ext uri="{FF2B5EF4-FFF2-40B4-BE49-F238E27FC236}">
                <a16:creationId xmlns:a16="http://schemas.microsoft.com/office/drawing/2014/main" id="{CFE4D2FE-B4F0-4007-B93B-CF380A17F3BD}"/>
              </a:ext>
            </a:extLst>
          </p:cNvPr>
          <p:cNvSpPr txBox="1"/>
          <p:nvPr/>
        </p:nvSpPr>
        <p:spPr>
          <a:xfrm>
            <a:off x="5454412" y="6119326"/>
            <a:ext cx="6097508" cy="369332"/>
          </a:xfrm>
          <a:prstGeom prst="rect">
            <a:avLst/>
          </a:prstGeom>
          <a:noFill/>
        </p:spPr>
        <p:txBody>
          <a:bodyPr wrap="square">
            <a:spAutoFit/>
          </a:bodyPr>
          <a:lstStyle/>
          <a:p>
            <a:r>
              <a:rPr lang="en-CA" dirty="0"/>
              <a:t>https://news.un.org/en/story/2020/10/1074362</a:t>
            </a:r>
          </a:p>
        </p:txBody>
      </p:sp>
    </p:spTree>
    <p:extLst>
      <p:ext uri="{BB962C8B-B14F-4D97-AF65-F5344CB8AC3E}">
        <p14:creationId xmlns:p14="http://schemas.microsoft.com/office/powerpoint/2010/main" val="265873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7F2758-E8ED-C94B-BF55-58F78AAE5F84}"/>
              </a:ext>
            </a:extLst>
          </p:cNvPr>
          <p:cNvSpPr>
            <a:spLocks noGrp="1"/>
          </p:cNvSpPr>
          <p:nvPr>
            <p:ph type="sldNum" sz="quarter" idx="4"/>
          </p:nvPr>
        </p:nvSpPr>
        <p:spPr/>
        <p:txBody>
          <a:bodyPr/>
          <a:lstStyle/>
          <a:p>
            <a:fld id="{81B15D69-A5A0-5A4D-A092-BB84571DF4BE}" type="slidenum">
              <a:rPr lang="en-US" smtClean="0">
                <a:solidFill>
                  <a:srgbClr val="49B45F"/>
                </a:solidFill>
              </a:rPr>
              <a:pPr/>
              <a:t>15</a:t>
            </a:fld>
            <a:r>
              <a:rPr lang="en-US">
                <a:solidFill>
                  <a:srgbClr val="82BD47"/>
                </a:solidFill>
              </a:rPr>
              <a:t> </a:t>
            </a:r>
            <a:r>
              <a:rPr lang="en-CA">
                <a:solidFill>
                  <a:srgbClr val="EDF7F4"/>
                </a:solidFill>
              </a:rPr>
              <a:t> / INTERNATIONAL FEDERATION ON AGEING</a:t>
            </a:r>
            <a:endParaRPr lang="en-CA" dirty="0">
              <a:solidFill>
                <a:srgbClr val="EDF7F4"/>
              </a:solidFill>
            </a:endParaRPr>
          </a:p>
        </p:txBody>
      </p:sp>
      <p:sp>
        <p:nvSpPr>
          <p:cNvPr id="5" name="Rectangle 4">
            <a:extLst>
              <a:ext uri="{FF2B5EF4-FFF2-40B4-BE49-F238E27FC236}">
                <a16:creationId xmlns:a16="http://schemas.microsoft.com/office/drawing/2014/main" id="{83A60061-8401-5E3E-5053-13BA93285917}"/>
              </a:ext>
            </a:extLst>
          </p:cNvPr>
          <p:cNvSpPr/>
          <p:nvPr/>
        </p:nvSpPr>
        <p:spPr>
          <a:xfrm>
            <a:off x="515938" y="2279184"/>
            <a:ext cx="11158350" cy="523220"/>
          </a:xfrm>
          <a:prstGeom prst="rect">
            <a:avLst/>
          </a:prstGeom>
          <a:solidFill>
            <a:srgbClr val="203248"/>
          </a:solidFill>
        </p:spPr>
        <p:txBody>
          <a:bodyPr wrap="square">
            <a:spAutoFit/>
          </a:bodyPr>
          <a:lstStyle/>
          <a:p>
            <a:pPr algn="ctr"/>
            <a:r>
              <a:rPr lang="en-US" sz="2800" dirty="0">
                <a:solidFill>
                  <a:srgbClr val="EDF7F4"/>
                </a:solidFill>
              </a:rPr>
              <a:t>For more information on the AVAT,</a:t>
            </a:r>
          </a:p>
        </p:txBody>
      </p:sp>
      <p:sp>
        <p:nvSpPr>
          <p:cNvPr id="2" name="Title 1">
            <a:extLst>
              <a:ext uri="{FF2B5EF4-FFF2-40B4-BE49-F238E27FC236}">
                <a16:creationId xmlns:a16="http://schemas.microsoft.com/office/drawing/2014/main" id="{CFF30148-3BB1-0748-B994-D34A05DDE2D8}"/>
              </a:ext>
            </a:extLst>
          </p:cNvPr>
          <p:cNvSpPr>
            <a:spLocks noGrp="1"/>
          </p:cNvSpPr>
          <p:nvPr>
            <p:ph type="title"/>
          </p:nvPr>
        </p:nvSpPr>
        <p:spPr>
          <a:xfrm>
            <a:off x="515938" y="2802404"/>
            <a:ext cx="11158350" cy="378000"/>
          </a:xfrm>
        </p:spPr>
        <p:txBody>
          <a:bodyPr/>
          <a:lstStyle/>
          <a:p>
            <a:r>
              <a:rPr lang="en-US" dirty="0"/>
              <a:t>contact Monica Takahashi at </a:t>
            </a:r>
            <a:r>
              <a:rPr lang="en-US" dirty="0" err="1"/>
              <a:t>mtakahashi@ifa.ngo</a:t>
            </a:r>
            <a:endParaRPr lang="en-US" dirty="0"/>
          </a:p>
        </p:txBody>
      </p:sp>
    </p:spTree>
    <p:extLst>
      <p:ext uri="{BB962C8B-B14F-4D97-AF65-F5344CB8AC3E}">
        <p14:creationId xmlns:p14="http://schemas.microsoft.com/office/powerpoint/2010/main" val="398433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D5D1AC-1439-4537-B847-C3952EA01937}"/>
              </a:ext>
            </a:extLst>
          </p:cNvPr>
          <p:cNvSpPr/>
          <p:nvPr/>
        </p:nvSpPr>
        <p:spPr>
          <a:xfrm>
            <a:off x="6853825" y="517288"/>
            <a:ext cx="4391024"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100" kern="1200" dirty="0">
                <a:solidFill>
                  <a:schemeClr val="bg1"/>
                </a:solidFill>
                <a:ea typeface="+mj-ea"/>
                <a:cs typeface="+mj-cs"/>
              </a:rPr>
              <a:t>Driving the agenda of the </a:t>
            </a:r>
          </a:p>
          <a:p>
            <a:pPr>
              <a:lnSpc>
                <a:spcPct val="90000"/>
              </a:lnSpc>
              <a:spcBef>
                <a:spcPct val="0"/>
              </a:spcBef>
              <a:spcAft>
                <a:spcPts val="600"/>
              </a:spcAft>
            </a:pPr>
            <a:r>
              <a:rPr lang="en-US" sz="3100" kern="1200" dirty="0">
                <a:solidFill>
                  <a:schemeClr val="bg1"/>
                </a:solidFill>
                <a:ea typeface="+mj-ea"/>
                <a:cs typeface="+mj-cs"/>
              </a:rPr>
              <a:t>world’s ageing population</a:t>
            </a:r>
          </a:p>
        </p:txBody>
      </p:sp>
      <p:pic>
        <p:nvPicPr>
          <p:cNvPr id="2" name="Picture 1">
            <a:extLst>
              <a:ext uri="{FF2B5EF4-FFF2-40B4-BE49-F238E27FC236}">
                <a16:creationId xmlns:a16="http://schemas.microsoft.com/office/drawing/2014/main" id="{CE108D85-C1BC-4A17-A838-1C679E1C800F}"/>
              </a:ext>
            </a:extLst>
          </p:cNvPr>
          <p:cNvPicPr>
            <a:picLocks noChangeAspect="1"/>
          </p:cNvPicPr>
          <p:nvPr/>
        </p:nvPicPr>
        <p:blipFill rotWithShape="1">
          <a:blip r:embed="rId3"/>
          <a:srcRect t="2188" r="1" b="34"/>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6" name="Picture 5" descr="A person posing for the camera&#10;&#10;Description automatically generated">
            <a:extLst>
              <a:ext uri="{FF2B5EF4-FFF2-40B4-BE49-F238E27FC236}">
                <a16:creationId xmlns:a16="http://schemas.microsoft.com/office/drawing/2014/main" id="{DF818895-34B6-4116-AF1F-A4B95BDF9206}"/>
              </a:ext>
            </a:extLst>
          </p:cNvPr>
          <p:cNvPicPr>
            <a:picLocks noChangeAspect="1"/>
          </p:cNvPicPr>
          <p:nvPr/>
        </p:nvPicPr>
        <p:blipFill rotWithShape="1">
          <a:blip r:embed="rId4"/>
          <a:srcRect l="39742" r="1817"/>
          <a:stretch/>
        </p:blipFill>
        <p:spPr>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sp>
        <p:nvSpPr>
          <p:cNvPr id="4" name="TextBox 3">
            <a:extLst>
              <a:ext uri="{FF2B5EF4-FFF2-40B4-BE49-F238E27FC236}">
                <a16:creationId xmlns:a16="http://schemas.microsoft.com/office/drawing/2014/main" id="{2DBD3DB6-6CD1-42D9-AFF8-2CC8E9EAF9DA}"/>
              </a:ext>
            </a:extLst>
          </p:cNvPr>
          <p:cNvSpPr txBox="1"/>
          <p:nvPr/>
        </p:nvSpPr>
        <p:spPr>
          <a:xfrm>
            <a:off x="6853825" y="1840727"/>
            <a:ext cx="4391024" cy="1588273"/>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bg1">
                    <a:alpha val="80000"/>
                  </a:schemeClr>
                </a:solidFill>
                <a:latin typeface="+mj-lt"/>
              </a:rPr>
              <a:t>Global point of connection and networks of experts and expertise to influence and shape age-related policy.</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p:txBody>
      </p:sp>
      <p:sp>
        <p:nvSpPr>
          <p:cNvPr id="43" name="TextBox 42">
            <a:extLst>
              <a:ext uri="{FF2B5EF4-FFF2-40B4-BE49-F238E27FC236}">
                <a16:creationId xmlns:a16="http://schemas.microsoft.com/office/drawing/2014/main" id="{FFAE076D-7628-405E-9A45-CB45C2AA72F2}"/>
              </a:ext>
            </a:extLst>
          </p:cNvPr>
          <p:cNvSpPr txBox="1"/>
          <p:nvPr/>
        </p:nvSpPr>
        <p:spPr>
          <a:xfrm>
            <a:off x="6853825" y="3524252"/>
            <a:ext cx="5146390" cy="2567629"/>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bg1"/>
                </a:solidFill>
                <a:effectLst/>
                <a:latin typeface="+mj-lt"/>
              </a:rPr>
              <a:t>A world of healthy older people whose rights to safe and appropriate vaccines are protected and respected through programs that hold high the principles of </a:t>
            </a:r>
            <a:r>
              <a:rPr lang="en-US" sz="2400" i="1" dirty="0">
                <a:solidFill>
                  <a:schemeClr val="bg1"/>
                </a:solidFill>
                <a:effectLst/>
                <a:latin typeface="+mj-lt"/>
              </a:rPr>
              <a:t>prevention, access </a:t>
            </a:r>
            <a:r>
              <a:rPr lang="en-US" sz="2400" dirty="0">
                <a:solidFill>
                  <a:schemeClr val="bg1"/>
                </a:solidFill>
                <a:effectLst/>
                <a:latin typeface="+mj-lt"/>
              </a:rPr>
              <a:t>and </a:t>
            </a:r>
            <a:r>
              <a:rPr lang="en-US" sz="2400" i="1" dirty="0">
                <a:solidFill>
                  <a:schemeClr val="bg1"/>
                </a:solidFill>
                <a:effectLst/>
                <a:latin typeface="+mj-lt"/>
              </a:rPr>
              <a:t>equity</a:t>
            </a:r>
            <a:r>
              <a:rPr lang="en-US" sz="2400" i="1" dirty="0">
                <a:solidFill>
                  <a:srgbClr val="000000"/>
                </a:solidFill>
                <a:effectLst/>
                <a:latin typeface="+mj-lt"/>
              </a:rPr>
              <a:t>.</a:t>
            </a:r>
            <a:endParaRPr lang="en-US" sz="2400" i="1" dirty="0">
              <a:solidFill>
                <a:schemeClr val="bg1">
                  <a:alpha val="80000"/>
                </a:schemeClr>
              </a:solidFill>
              <a:latin typeface="+mj-lt"/>
            </a:endParaRPr>
          </a:p>
        </p:txBody>
      </p:sp>
    </p:spTree>
    <p:extLst>
      <p:ext uri="{BB962C8B-B14F-4D97-AF65-F5344CB8AC3E}">
        <p14:creationId xmlns:p14="http://schemas.microsoft.com/office/powerpoint/2010/main" val="26093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7B4B7-FD1B-42F4-966F-87C5C85D5E6F}"/>
              </a:ext>
            </a:extLst>
          </p:cNvPr>
          <p:cNvPicPr>
            <a:picLocks noChangeAspect="1"/>
          </p:cNvPicPr>
          <p:nvPr/>
        </p:nvPicPr>
        <p:blipFill rotWithShape="1">
          <a:blip r:embed="rId2"/>
          <a:srcRect r="19122"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Slide Number Placeholder 1">
            <a:extLst>
              <a:ext uri="{FF2B5EF4-FFF2-40B4-BE49-F238E27FC236}">
                <a16:creationId xmlns:a16="http://schemas.microsoft.com/office/drawing/2014/main" id="{4DB21477-8896-4DCF-8AFA-CAC21817D338}"/>
              </a:ext>
            </a:extLst>
          </p:cNvPr>
          <p:cNvSpPr>
            <a:spLocks noGrp="1"/>
          </p:cNvSpPr>
          <p:nvPr>
            <p:ph type="sldNum" sz="quarter" idx="10"/>
          </p:nvPr>
        </p:nvSpPr>
        <p:spPr>
          <a:xfrm>
            <a:off x="8737600" y="466933"/>
            <a:ext cx="2635250" cy="707886"/>
          </a:xfrm>
        </p:spPr>
        <p:txBody>
          <a:bodyPr vert="horz" lIns="91440" tIns="45720" rIns="91440" bIns="45720" rtlCol="0" anchor="ctr">
            <a:normAutofit/>
          </a:bodyPr>
          <a:lstStyle/>
          <a:p>
            <a:pPr algn="r">
              <a:lnSpc>
                <a:spcPct val="90000"/>
              </a:lnSpc>
              <a:spcAft>
                <a:spcPts val="600"/>
              </a:spcAft>
            </a:pPr>
            <a:fld id="{81B15D69-A5A0-5A4D-A092-BB84571DF4BE}" type="slidenum">
              <a:rPr lang="en-US" sz="1600">
                <a:solidFill>
                  <a:srgbClr val="FFFFFF"/>
                </a:solidFill>
                <a:latin typeface="+mn-lt"/>
                <a:ea typeface="+mn-ea"/>
                <a:cs typeface="+mn-cs"/>
              </a:rPr>
              <a:pPr algn="r">
                <a:lnSpc>
                  <a:spcPct val="90000"/>
                </a:lnSpc>
                <a:spcAft>
                  <a:spcPts val="600"/>
                </a:spcAft>
              </a:pPr>
              <a:t>3</a:t>
            </a:fld>
            <a:r>
              <a:rPr lang="en-US" sz="1600">
                <a:solidFill>
                  <a:srgbClr val="FFFFFF"/>
                </a:solidFill>
                <a:latin typeface="+mn-lt"/>
                <a:ea typeface="+mn-ea"/>
                <a:cs typeface="+mn-cs"/>
              </a:rPr>
              <a:t>  / INTERNATIONAL FEDERATION ON AGEING</a:t>
            </a:r>
          </a:p>
        </p:txBody>
      </p:sp>
      <p:sp>
        <p:nvSpPr>
          <p:cNvPr id="17" name="TextBox 16">
            <a:extLst>
              <a:ext uri="{FF2B5EF4-FFF2-40B4-BE49-F238E27FC236}">
                <a16:creationId xmlns:a16="http://schemas.microsoft.com/office/drawing/2014/main" id="{500375FC-7388-4BEC-BCC0-05EAE6F8D7EB}"/>
              </a:ext>
            </a:extLst>
          </p:cNvPr>
          <p:cNvSpPr txBox="1"/>
          <p:nvPr/>
        </p:nvSpPr>
        <p:spPr>
          <a:xfrm>
            <a:off x="119269" y="1762943"/>
            <a:ext cx="389249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ea typeface="+mn-ea"/>
                <a:cs typeface="+mn-cs"/>
              </a:rPr>
              <a:t>Healthy Ageing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ea typeface="+mn-ea"/>
                <a:cs typeface="+mn-cs"/>
              </a:rPr>
              <a:t>“as the process of developing and maintaining the functional ability that enables wellbeing in older age”</a:t>
            </a:r>
            <a:endParaRPr kumimoji="0" lang="en-CA" sz="240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93521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8D574C-82C0-41EC-8DED-5DE4D59EDF56}"/>
              </a:ext>
            </a:extLst>
          </p:cNvPr>
          <p:cNvSpPr>
            <a:spLocks noGrp="1"/>
          </p:cNvSpPr>
          <p:nvPr>
            <p:ph type="sldNum" sz="quarter" idx="10"/>
          </p:nvPr>
        </p:nvSpPr>
        <p:spPr/>
        <p:txBody>
          <a:bodyPr/>
          <a:lstStyle/>
          <a:p>
            <a:fld id="{81B15D69-A5A0-5A4D-A092-BB84571DF4BE}" type="slidenum">
              <a:rPr lang="en-US" smtClean="0">
                <a:solidFill>
                  <a:srgbClr val="49B45F"/>
                </a:solidFill>
              </a:rPr>
              <a:pPr/>
              <a:t>4</a:t>
            </a:fld>
            <a:r>
              <a:rPr lang="en-US">
                <a:solidFill>
                  <a:srgbClr val="82BD47"/>
                </a:solidFill>
              </a:rPr>
              <a:t> </a:t>
            </a:r>
            <a:r>
              <a:rPr lang="en-CA">
                <a:solidFill>
                  <a:srgbClr val="EDF7F4"/>
                </a:solidFill>
              </a:rPr>
              <a:t> / INTERNATIONAL FEDERATION ON AGEING</a:t>
            </a:r>
            <a:endParaRPr lang="en-CA" dirty="0">
              <a:solidFill>
                <a:srgbClr val="EDF7F4"/>
              </a:solidFill>
            </a:endParaRPr>
          </a:p>
        </p:txBody>
      </p:sp>
      <p:sp>
        <p:nvSpPr>
          <p:cNvPr id="4" name="TextBox 3">
            <a:extLst>
              <a:ext uri="{FF2B5EF4-FFF2-40B4-BE49-F238E27FC236}">
                <a16:creationId xmlns:a16="http://schemas.microsoft.com/office/drawing/2014/main" id="{590870E3-F153-47D6-A118-85DA7A42AC3D}"/>
              </a:ext>
            </a:extLst>
          </p:cNvPr>
          <p:cNvSpPr txBox="1"/>
          <p:nvPr/>
        </p:nvSpPr>
        <p:spPr>
          <a:xfrm>
            <a:off x="842481" y="4301237"/>
            <a:ext cx="10833581" cy="1631216"/>
          </a:xfrm>
          <a:prstGeom prst="rect">
            <a:avLst/>
          </a:prstGeom>
          <a:noFill/>
        </p:spPr>
        <p:txBody>
          <a:bodyPr wrap="square">
            <a:spAutoFit/>
          </a:bodyPr>
          <a:lstStyle/>
          <a:p>
            <a:pPr algn="just"/>
            <a:r>
              <a:rPr lang="en-US" sz="2500" b="0" i="0" dirty="0">
                <a:effectLst/>
              </a:rPr>
              <a:t>A </a:t>
            </a:r>
            <a:r>
              <a:rPr lang="en-US" sz="2500" b="1" i="0" dirty="0">
                <a:effectLst/>
              </a:rPr>
              <a:t>global collaboration</a:t>
            </a:r>
            <a:r>
              <a:rPr lang="en-US" sz="2500" b="0" i="0" dirty="0">
                <a:effectLst/>
              </a:rPr>
              <a:t>, aligned with the last ten years of the SDGs that brings together governments, civil society, international agencies, professionals, academia, the media, and the private sector to improve the lives of older people, their families, and the communities in which they live.  </a:t>
            </a:r>
            <a:endParaRPr lang="en-CA" sz="2500" dirty="0"/>
          </a:p>
        </p:txBody>
      </p:sp>
      <p:pic>
        <p:nvPicPr>
          <p:cNvPr id="6" name="Picture 5">
            <a:extLst>
              <a:ext uri="{FF2B5EF4-FFF2-40B4-BE49-F238E27FC236}">
                <a16:creationId xmlns:a16="http://schemas.microsoft.com/office/drawing/2014/main" id="{64AD8CBA-607D-4AB0-ADA5-CDF6D9CFE11B}"/>
              </a:ext>
            </a:extLst>
          </p:cNvPr>
          <p:cNvPicPr>
            <a:picLocks noChangeAspect="1"/>
          </p:cNvPicPr>
          <p:nvPr/>
        </p:nvPicPr>
        <p:blipFill>
          <a:blip r:embed="rId2"/>
          <a:stretch>
            <a:fillRect/>
          </a:stretch>
        </p:blipFill>
        <p:spPr>
          <a:xfrm>
            <a:off x="0" y="0"/>
            <a:ext cx="12192000" cy="4120444"/>
          </a:xfrm>
          <a:prstGeom prst="rect">
            <a:avLst/>
          </a:prstGeom>
        </p:spPr>
      </p:pic>
    </p:spTree>
    <p:extLst>
      <p:ext uri="{BB962C8B-B14F-4D97-AF65-F5344CB8AC3E}">
        <p14:creationId xmlns:p14="http://schemas.microsoft.com/office/powerpoint/2010/main" val="354162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 website&#10;&#10;Description automatically generated">
            <a:extLst>
              <a:ext uri="{FF2B5EF4-FFF2-40B4-BE49-F238E27FC236}">
                <a16:creationId xmlns:a16="http://schemas.microsoft.com/office/drawing/2014/main" id="{9DC29CB9-3068-408B-A4F1-1773CD245EF7}"/>
              </a:ext>
            </a:extLst>
          </p:cNvPr>
          <p:cNvPicPr>
            <a:picLocks noChangeAspect="1"/>
          </p:cNvPicPr>
          <p:nvPr/>
        </p:nvPicPr>
        <p:blipFill>
          <a:blip r:embed="rId3"/>
          <a:stretch>
            <a:fillRect/>
          </a:stretch>
        </p:blipFill>
        <p:spPr>
          <a:xfrm>
            <a:off x="891686" y="1661081"/>
            <a:ext cx="4720150" cy="131368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04D4168A-396B-47DF-8DFD-C507667C246D}"/>
              </a:ext>
            </a:extLst>
          </p:cNvPr>
          <p:cNvPicPr>
            <a:picLocks noChangeAspect="1"/>
          </p:cNvPicPr>
          <p:nvPr/>
        </p:nvPicPr>
        <p:blipFill>
          <a:blip r:embed="rId4"/>
          <a:stretch>
            <a:fillRect/>
          </a:stretch>
        </p:blipFill>
        <p:spPr>
          <a:xfrm>
            <a:off x="6416165" y="1665062"/>
            <a:ext cx="4733982" cy="131368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D295E6FC-1F41-41C9-B9E2-F55EAC2E79B2}"/>
              </a:ext>
            </a:extLst>
          </p:cNvPr>
          <p:cNvPicPr>
            <a:picLocks noChangeAspect="1"/>
          </p:cNvPicPr>
          <p:nvPr/>
        </p:nvPicPr>
        <p:blipFill>
          <a:blip r:embed="rId5"/>
          <a:stretch>
            <a:fillRect/>
          </a:stretch>
        </p:blipFill>
        <p:spPr>
          <a:xfrm>
            <a:off x="965201" y="4215473"/>
            <a:ext cx="4733982" cy="1301845"/>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C5DAC050-7E43-4B22-82EE-9FA23E3B310C}"/>
              </a:ext>
            </a:extLst>
          </p:cNvPr>
          <p:cNvPicPr>
            <a:picLocks noChangeAspect="1"/>
          </p:cNvPicPr>
          <p:nvPr/>
        </p:nvPicPr>
        <p:blipFill>
          <a:blip r:embed="rId6"/>
          <a:stretch>
            <a:fillRect/>
          </a:stretch>
        </p:blipFill>
        <p:spPr>
          <a:xfrm>
            <a:off x="6489680" y="4215473"/>
            <a:ext cx="4733982" cy="1301845"/>
          </a:xfrm>
          <a:prstGeom prst="rect">
            <a:avLst/>
          </a:prstGeom>
        </p:spPr>
      </p:pic>
      <p:sp>
        <p:nvSpPr>
          <p:cNvPr id="2" name="Slide Number Placeholder 1">
            <a:extLst>
              <a:ext uri="{FF2B5EF4-FFF2-40B4-BE49-F238E27FC236}">
                <a16:creationId xmlns:a16="http://schemas.microsoft.com/office/drawing/2014/main" id="{3431001A-39F5-49A9-AB15-95E73BA7DC89}"/>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lnSpc>
                <a:spcPct val="90000"/>
              </a:lnSpc>
              <a:spcAft>
                <a:spcPts val="600"/>
              </a:spcAft>
            </a:pPr>
            <a:fld id="{81B15D69-A5A0-5A4D-A092-BB84571DF4BE}" type="slidenum">
              <a:rPr lang="en-US" sz="1000" smtClean="0">
                <a:latin typeface="+mn-lt"/>
                <a:ea typeface="+mn-ea"/>
                <a:cs typeface="+mn-cs"/>
              </a:rPr>
              <a:pPr algn="r">
                <a:lnSpc>
                  <a:spcPct val="90000"/>
                </a:lnSpc>
                <a:spcAft>
                  <a:spcPts val="600"/>
                </a:spcAft>
              </a:pPr>
              <a:t>5</a:t>
            </a:fld>
            <a:r>
              <a:rPr lang="en-US" sz="1000">
                <a:latin typeface="+mn-lt"/>
                <a:ea typeface="+mn-ea"/>
                <a:cs typeface="+mn-cs"/>
              </a:rPr>
              <a:t>  / INTERNATIONAL FEDERATION ON AGEING</a:t>
            </a:r>
          </a:p>
        </p:txBody>
      </p:sp>
      <p:sp>
        <p:nvSpPr>
          <p:cNvPr id="26" name="TextBox 25">
            <a:extLst>
              <a:ext uri="{FF2B5EF4-FFF2-40B4-BE49-F238E27FC236}">
                <a16:creationId xmlns:a16="http://schemas.microsoft.com/office/drawing/2014/main" id="{9FA1C969-3A86-4DF0-958B-8918AB5FE86E}"/>
              </a:ext>
            </a:extLst>
          </p:cNvPr>
          <p:cNvSpPr txBox="1"/>
          <p:nvPr/>
        </p:nvSpPr>
        <p:spPr>
          <a:xfrm>
            <a:off x="891686" y="712659"/>
            <a:ext cx="5293357" cy="707886"/>
          </a:xfrm>
          <a:prstGeom prst="rect">
            <a:avLst/>
          </a:prstGeom>
          <a:noFill/>
        </p:spPr>
        <p:txBody>
          <a:bodyPr wrap="square">
            <a:spAutoFit/>
          </a:bodyPr>
          <a:lstStyle/>
          <a:p>
            <a:pPr algn="ctr"/>
            <a:r>
              <a:rPr lang="en-CA" sz="4000" dirty="0">
                <a:effectLst/>
                <a:latin typeface="Lato" panose="020F0502020204030203" pitchFamily="34" charset="0"/>
                <a:ea typeface="Calibri" panose="020F0502020204030204" pitchFamily="34" charset="0"/>
                <a:cs typeface="Calibri" panose="020F0502020204030204" pitchFamily="34" charset="0"/>
              </a:rPr>
              <a:t>Decade </a:t>
            </a:r>
            <a:r>
              <a:rPr lang="en-CA" sz="4000" dirty="0">
                <a:latin typeface="Lato" panose="020F0502020204030203" pitchFamily="34" charset="0"/>
                <a:ea typeface="Calibri" panose="020F0502020204030204" pitchFamily="34" charset="0"/>
                <a:cs typeface="Calibri" panose="020F0502020204030204" pitchFamily="34" charset="0"/>
              </a:rPr>
              <a:t>Action Areas</a:t>
            </a:r>
            <a:endParaRPr lang="en-CA" sz="4000" dirty="0">
              <a:latin typeface="Lato" panose="020F0502020204030203" pitchFamily="34" charset="0"/>
            </a:endParaRPr>
          </a:p>
        </p:txBody>
      </p:sp>
      <p:sp>
        <p:nvSpPr>
          <p:cNvPr id="14" name="TextBox 13">
            <a:extLst>
              <a:ext uri="{FF2B5EF4-FFF2-40B4-BE49-F238E27FC236}">
                <a16:creationId xmlns:a16="http://schemas.microsoft.com/office/drawing/2014/main" id="{AC9392C8-9C7E-42CC-9CB2-78377E08B423}"/>
              </a:ext>
            </a:extLst>
          </p:cNvPr>
          <p:cNvSpPr txBox="1"/>
          <p:nvPr/>
        </p:nvSpPr>
        <p:spPr>
          <a:xfrm>
            <a:off x="891686" y="3303514"/>
            <a:ext cx="4543343" cy="707886"/>
          </a:xfrm>
          <a:prstGeom prst="rect">
            <a:avLst/>
          </a:prstGeom>
          <a:noFill/>
        </p:spPr>
        <p:txBody>
          <a:bodyPr wrap="square">
            <a:spAutoFit/>
          </a:bodyPr>
          <a:lstStyle/>
          <a:p>
            <a:pPr algn="ctr"/>
            <a:r>
              <a:rPr lang="en-CA" sz="4000" dirty="0">
                <a:solidFill>
                  <a:srgbClr val="0070C0"/>
                </a:solidFill>
                <a:effectLst/>
                <a:latin typeface="Lato" panose="020F0502020204030203" pitchFamily="34" charset="0"/>
                <a:ea typeface="Calibri" panose="020F0502020204030204" pitchFamily="34" charset="0"/>
                <a:cs typeface="Calibri" panose="020F0502020204030204" pitchFamily="34" charset="0"/>
              </a:rPr>
              <a:t>Decade Enablers</a:t>
            </a:r>
            <a:endParaRPr lang="en-CA" sz="4000" dirty="0">
              <a:solidFill>
                <a:srgbClr val="0070C0"/>
              </a:solidFill>
              <a:latin typeface="Lato" panose="020F0502020204030203" pitchFamily="34" charset="0"/>
            </a:endParaRPr>
          </a:p>
        </p:txBody>
      </p:sp>
      <p:sp>
        <p:nvSpPr>
          <p:cNvPr id="3" name="TextBox 2">
            <a:extLst>
              <a:ext uri="{FF2B5EF4-FFF2-40B4-BE49-F238E27FC236}">
                <a16:creationId xmlns:a16="http://schemas.microsoft.com/office/drawing/2014/main" id="{DCB356A8-DAC9-4701-B6D3-1EEE60E686E4}"/>
              </a:ext>
            </a:extLst>
          </p:cNvPr>
          <p:cNvSpPr txBox="1"/>
          <p:nvPr/>
        </p:nvSpPr>
        <p:spPr>
          <a:xfrm>
            <a:off x="840040" y="2769020"/>
            <a:ext cx="4646634" cy="307777"/>
          </a:xfrm>
          <a:prstGeom prst="rect">
            <a:avLst/>
          </a:prstGeom>
          <a:solidFill>
            <a:schemeClr val="bg1"/>
          </a:solidFill>
        </p:spPr>
        <p:txBody>
          <a:bodyPr wrap="square" rtlCol="0">
            <a:spAutoFit/>
          </a:bodyPr>
          <a:lstStyle/>
          <a:p>
            <a:pPr algn="r"/>
            <a:r>
              <a:rPr lang="en-US" sz="1400" dirty="0">
                <a:latin typeface="Lato" panose="020F0502020204030203" pitchFamily="34" charset="0"/>
              </a:rPr>
              <a:t>Integrated Care                                                         Long-term Care </a:t>
            </a:r>
            <a:endParaRPr lang="en-CA" sz="1400" dirty="0">
              <a:latin typeface="Lato" panose="020F0502020204030203" pitchFamily="34" charset="0"/>
            </a:endParaRPr>
          </a:p>
        </p:txBody>
      </p:sp>
      <p:sp>
        <p:nvSpPr>
          <p:cNvPr id="10" name="TextBox 9">
            <a:extLst>
              <a:ext uri="{FF2B5EF4-FFF2-40B4-BE49-F238E27FC236}">
                <a16:creationId xmlns:a16="http://schemas.microsoft.com/office/drawing/2014/main" id="{3F8ED28B-A831-4A1B-BD75-DC6931BA515E}"/>
              </a:ext>
            </a:extLst>
          </p:cNvPr>
          <p:cNvSpPr txBox="1"/>
          <p:nvPr/>
        </p:nvSpPr>
        <p:spPr>
          <a:xfrm>
            <a:off x="6416165" y="2820872"/>
            <a:ext cx="4646634" cy="307777"/>
          </a:xfrm>
          <a:prstGeom prst="rect">
            <a:avLst/>
          </a:prstGeom>
          <a:solidFill>
            <a:schemeClr val="bg1"/>
          </a:solidFill>
        </p:spPr>
        <p:txBody>
          <a:bodyPr wrap="square" rtlCol="0">
            <a:spAutoFit/>
          </a:bodyPr>
          <a:lstStyle/>
          <a:p>
            <a:pPr algn="r"/>
            <a:r>
              <a:rPr lang="en-US" sz="1400" dirty="0">
                <a:latin typeface="Lato" panose="020F0502020204030203" pitchFamily="34" charset="0"/>
              </a:rPr>
              <a:t>Age-friendly Environments                       Combatting Ageism </a:t>
            </a:r>
            <a:endParaRPr lang="en-CA" sz="1400" dirty="0">
              <a:latin typeface="Lato" panose="020F0502020204030203" pitchFamily="34" charset="0"/>
            </a:endParaRPr>
          </a:p>
        </p:txBody>
      </p:sp>
      <p:sp>
        <p:nvSpPr>
          <p:cNvPr id="12" name="TextBox 11">
            <a:extLst>
              <a:ext uri="{FF2B5EF4-FFF2-40B4-BE49-F238E27FC236}">
                <a16:creationId xmlns:a16="http://schemas.microsoft.com/office/drawing/2014/main" id="{132B17B0-EEC7-4AE5-A3B2-0B37F5931553}"/>
              </a:ext>
            </a:extLst>
          </p:cNvPr>
          <p:cNvSpPr txBox="1"/>
          <p:nvPr/>
        </p:nvSpPr>
        <p:spPr>
          <a:xfrm>
            <a:off x="876798" y="5363429"/>
            <a:ext cx="4910788" cy="307777"/>
          </a:xfrm>
          <a:prstGeom prst="rect">
            <a:avLst/>
          </a:prstGeom>
          <a:solidFill>
            <a:schemeClr val="bg1"/>
          </a:solidFill>
        </p:spPr>
        <p:txBody>
          <a:bodyPr wrap="square" rtlCol="0">
            <a:spAutoFit/>
          </a:bodyPr>
          <a:lstStyle/>
          <a:p>
            <a:pPr algn="r"/>
            <a:r>
              <a:rPr lang="en-US" sz="1400" dirty="0">
                <a:latin typeface="Lato" panose="020F0502020204030203" pitchFamily="34" charset="0"/>
              </a:rPr>
              <a:t>Voice and engagement            Leadership and capacity building</a:t>
            </a:r>
            <a:endParaRPr lang="en-CA" sz="1400" dirty="0">
              <a:latin typeface="Lato" panose="020F0502020204030203" pitchFamily="34" charset="0"/>
            </a:endParaRPr>
          </a:p>
        </p:txBody>
      </p:sp>
      <p:sp>
        <p:nvSpPr>
          <p:cNvPr id="15" name="TextBox 14">
            <a:extLst>
              <a:ext uri="{FF2B5EF4-FFF2-40B4-BE49-F238E27FC236}">
                <a16:creationId xmlns:a16="http://schemas.microsoft.com/office/drawing/2014/main" id="{F241A2B3-A328-4502-A1FA-B4369E5FCC23}"/>
              </a:ext>
            </a:extLst>
          </p:cNvPr>
          <p:cNvSpPr txBox="1"/>
          <p:nvPr/>
        </p:nvSpPr>
        <p:spPr>
          <a:xfrm>
            <a:off x="6257911" y="5354763"/>
            <a:ext cx="5150440" cy="523220"/>
          </a:xfrm>
          <a:prstGeom prst="rect">
            <a:avLst/>
          </a:prstGeom>
          <a:solidFill>
            <a:schemeClr val="bg1"/>
          </a:solidFill>
        </p:spPr>
        <p:txBody>
          <a:bodyPr wrap="square" rtlCol="0">
            <a:spAutoFit/>
          </a:bodyPr>
          <a:lstStyle/>
          <a:p>
            <a:pPr algn="r"/>
            <a:r>
              <a:rPr lang="en-US" sz="1400" dirty="0">
                <a:latin typeface="Lato" panose="020F0502020204030203" pitchFamily="34" charset="0"/>
              </a:rPr>
              <a:t>Connecting stakeholders                     Strengthening research, data and innovation</a:t>
            </a:r>
            <a:endParaRPr lang="en-CA" sz="1400" dirty="0">
              <a:latin typeface="Lato" panose="020F0502020204030203" pitchFamily="34" charset="0"/>
            </a:endParaRPr>
          </a:p>
        </p:txBody>
      </p:sp>
      <p:sp>
        <p:nvSpPr>
          <p:cNvPr id="16" name="TextBox 15">
            <a:extLst>
              <a:ext uri="{FF2B5EF4-FFF2-40B4-BE49-F238E27FC236}">
                <a16:creationId xmlns:a16="http://schemas.microsoft.com/office/drawing/2014/main" id="{3D3A7DF3-85F5-45A6-BF54-88D01463F09C}"/>
              </a:ext>
            </a:extLst>
          </p:cNvPr>
          <p:cNvSpPr txBox="1"/>
          <p:nvPr/>
        </p:nvSpPr>
        <p:spPr>
          <a:xfrm>
            <a:off x="87331" y="5721391"/>
            <a:ext cx="6097712" cy="369332"/>
          </a:xfrm>
          <a:prstGeom prst="rect">
            <a:avLst/>
          </a:prstGeom>
          <a:noFill/>
        </p:spPr>
        <p:txBody>
          <a:bodyPr wrap="square">
            <a:spAutoFit/>
          </a:bodyPr>
          <a:lstStyle/>
          <a:p>
            <a:r>
              <a:rPr lang="en-CA" dirty="0"/>
              <a:t>https://www.who.int/initiatives/decade-of-healthy-ageing</a:t>
            </a:r>
          </a:p>
        </p:txBody>
      </p:sp>
    </p:spTree>
    <p:extLst>
      <p:ext uri="{BB962C8B-B14F-4D97-AF65-F5344CB8AC3E}">
        <p14:creationId xmlns:p14="http://schemas.microsoft.com/office/powerpoint/2010/main" val="3051889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people smiling&#10;&#10;Description automatically generated with low confidence">
            <a:extLst>
              <a:ext uri="{FF2B5EF4-FFF2-40B4-BE49-F238E27FC236}">
                <a16:creationId xmlns:a16="http://schemas.microsoft.com/office/drawing/2014/main" id="{02211FA2-79F3-727E-CCFB-D44618ACF580}"/>
              </a:ext>
            </a:extLst>
          </p:cNvPr>
          <p:cNvPicPr>
            <a:picLocks noChangeAspect="1"/>
          </p:cNvPicPr>
          <p:nvPr/>
        </p:nvPicPr>
        <p:blipFill rotWithShape="1">
          <a:blip r:embed="rId2"/>
          <a:srcRect r="-3" b="39"/>
          <a:stretch/>
        </p:blipFill>
        <p:spPr>
          <a:xfrm>
            <a:off x="5162052" y="3272588"/>
            <a:ext cx="6105382" cy="3585411"/>
          </a:xfrm>
          <a:prstGeom prst="rect">
            <a:avLst/>
          </a:prstGeom>
        </p:spPr>
      </p:pic>
      <p:pic>
        <p:nvPicPr>
          <p:cNvPr id="7" name="Picture 6" descr="Diagram, text&#10;&#10;Description automatically generated">
            <a:extLst>
              <a:ext uri="{FF2B5EF4-FFF2-40B4-BE49-F238E27FC236}">
                <a16:creationId xmlns:a16="http://schemas.microsoft.com/office/drawing/2014/main" id="{119412D8-F99C-4AC2-B94B-7EB57B02B767}"/>
              </a:ext>
            </a:extLst>
          </p:cNvPr>
          <p:cNvPicPr>
            <a:picLocks noChangeAspect="1"/>
          </p:cNvPicPr>
          <p:nvPr/>
        </p:nvPicPr>
        <p:blipFill rotWithShape="1">
          <a:blip r:embed="rId3"/>
          <a:srcRect t="10188" r="1" b="965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9D1A01B-65F0-47E2-A231-0EAD24F15352}"/>
              </a:ext>
            </a:extLst>
          </p:cNvPr>
          <p:cNvSpPr>
            <a:spLocks noGrp="1"/>
          </p:cNvSpPr>
          <p:nvPr>
            <p:ph type="sldNum" sz="quarter" idx="10"/>
          </p:nvPr>
        </p:nvSpPr>
        <p:spPr>
          <a:xfrm>
            <a:off x="11518232" y="6355080"/>
            <a:ext cx="505244" cy="365125"/>
          </a:xfrm>
        </p:spPr>
        <p:txBody>
          <a:bodyPr vert="horz" lIns="91440" tIns="45720" rIns="91440" bIns="45720" rtlCol="0" anchor="ctr">
            <a:normAutofit/>
          </a:bodyPr>
          <a:lstStyle/>
          <a:p>
            <a:pPr algn="r">
              <a:lnSpc>
                <a:spcPct val="90000"/>
              </a:lnSpc>
              <a:spcAft>
                <a:spcPts val="600"/>
              </a:spcAft>
            </a:pPr>
            <a:fld id="{81B15D69-A5A0-5A4D-A092-BB84571DF4BE}" type="slidenum">
              <a:rPr lang="en-US" sz="300">
                <a:solidFill>
                  <a:srgbClr val="FFFFFF"/>
                </a:solidFill>
                <a:latin typeface="+mn-lt"/>
                <a:ea typeface="+mn-ea"/>
                <a:cs typeface="+mn-cs"/>
              </a:rPr>
              <a:pPr algn="r">
                <a:lnSpc>
                  <a:spcPct val="90000"/>
                </a:lnSpc>
                <a:spcAft>
                  <a:spcPts val="600"/>
                </a:spcAft>
              </a:pPr>
              <a:t>6</a:t>
            </a:fld>
            <a:r>
              <a:rPr lang="en-US" sz="300">
                <a:solidFill>
                  <a:srgbClr val="FFFFFF"/>
                </a:solidFill>
                <a:latin typeface="+mn-lt"/>
                <a:ea typeface="+mn-ea"/>
                <a:cs typeface="+mn-cs"/>
              </a:rPr>
              <a:t>  / INTERNATIONAL FEDERATION ON AGEING</a:t>
            </a:r>
          </a:p>
        </p:txBody>
      </p:sp>
      <p:sp>
        <p:nvSpPr>
          <p:cNvPr id="15" name="TextBox 14">
            <a:extLst>
              <a:ext uri="{FF2B5EF4-FFF2-40B4-BE49-F238E27FC236}">
                <a16:creationId xmlns:a16="http://schemas.microsoft.com/office/drawing/2014/main" id="{590757FD-F3C7-CE19-DCDC-BD53580AEE69}"/>
              </a:ext>
            </a:extLst>
          </p:cNvPr>
          <p:cNvSpPr txBox="1"/>
          <p:nvPr/>
        </p:nvSpPr>
        <p:spPr>
          <a:xfrm>
            <a:off x="7772400" y="747347"/>
            <a:ext cx="3031958" cy="1200329"/>
          </a:xfrm>
          <a:prstGeom prst="rect">
            <a:avLst/>
          </a:prstGeom>
          <a:noFill/>
        </p:spPr>
        <p:txBody>
          <a:bodyPr wrap="square">
            <a:spAutoFit/>
          </a:bodyPr>
          <a:lstStyle/>
          <a:p>
            <a:pPr algn="ctr"/>
            <a:r>
              <a:rPr lang="en-CA" u="sng" dirty="0"/>
              <a:t>Immunisation  For All Ages</a:t>
            </a:r>
          </a:p>
          <a:p>
            <a:endParaRPr lang="en-CA" dirty="0"/>
          </a:p>
          <a:p>
            <a:pPr algn="ctr"/>
            <a:r>
              <a:rPr lang="en-CA" sz="1800" i="1" dirty="0">
                <a:solidFill>
                  <a:schemeClr val="bg1"/>
                </a:solidFill>
              </a:rPr>
              <a:t>Pathways to improve uptake rates of adult vaccination</a:t>
            </a:r>
          </a:p>
        </p:txBody>
      </p:sp>
    </p:spTree>
    <p:extLst>
      <p:ext uri="{BB962C8B-B14F-4D97-AF65-F5344CB8AC3E}">
        <p14:creationId xmlns:p14="http://schemas.microsoft.com/office/powerpoint/2010/main" val="277901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7B69-DBD9-4706-8A8D-66AB282C6FC1}"/>
              </a:ext>
            </a:extLst>
          </p:cNvPr>
          <p:cNvSpPr>
            <a:spLocks noGrp="1"/>
          </p:cNvSpPr>
          <p:nvPr>
            <p:ph type="title"/>
          </p:nvPr>
        </p:nvSpPr>
        <p:spPr>
          <a:xfrm>
            <a:off x="515938" y="450383"/>
            <a:ext cx="11160125" cy="540000"/>
          </a:xfrm>
        </p:spPr>
        <p:txBody>
          <a:bodyPr/>
          <a:lstStyle/>
          <a:p>
            <a:r>
              <a:rPr lang="en-US" dirty="0"/>
              <a:t>The Problem </a:t>
            </a:r>
          </a:p>
        </p:txBody>
      </p:sp>
      <p:sp>
        <p:nvSpPr>
          <p:cNvPr id="5" name="Freeform 4">
            <a:extLst>
              <a:ext uri="{FF2B5EF4-FFF2-40B4-BE49-F238E27FC236}">
                <a16:creationId xmlns:a16="http://schemas.microsoft.com/office/drawing/2014/main" id="{0FAA203A-EFDB-40FD-2551-283FACBDD78B}"/>
              </a:ext>
            </a:extLst>
          </p:cNvPr>
          <p:cNvSpPr/>
          <p:nvPr/>
        </p:nvSpPr>
        <p:spPr>
          <a:xfrm>
            <a:off x="515936" y="4661026"/>
            <a:ext cx="11014803" cy="1109148"/>
          </a:xfrm>
          <a:custGeom>
            <a:avLst/>
            <a:gdLst>
              <a:gd name="connsiteX0" fmla="*/ 0 w 11014803"/>
              <a:gd name="connsiteY0" fmla="*/ 0 h 1109148"/>
              <a:gd name="connsiteX1" fmla="*/ 11014803 w 11014803"/>
              <a:gd name="connsiteY1" fmla="*/ 0 h 1109148"/>
              <a:gd name="connsiteX2" fmla="*/ 11014803 w 11014803"/>
              <a:gd name="connsiteY2" fmla="*/ 1109148 h 1109148"/>
              <a:gd name="connsiteX3" fmla="*/ 0 w 11014803"/>
              <a:gd name="connsiteY3" fmla="*/ 1109148 h 1109148"/>
              <a:gd name="connsiteX4" fmla="*/ 0 w 11014803"/>
              <a:gd name="connsiteY4" fmla="*/ 0 h 110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4803" h="1109148">
                <a:moveTo>
                  <a:pt x="0" y="0"/>
                </a:moveTo>
                <a:lnTo>
                  <a:pt x="11014803" y="0"/>
                </a:lnTo>
                <a:lnTo>
                  <a:pt x="11014803" y="1109148"/>
                </a:lnTo>
                <a:lnTo>
                  <a:pt x="0" y="1109148"/>
                </a:lnTo>
                <a:lnTo>
                  <a:pt x="0" y="0"/>
                </a:lnTo>
                <a:close/>
              </a:path>
            </a:pathLst>
          </a:custGeom>
          <a:solidFill>
            <a:srgbClr val="A05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baseline="0" dirty="0"/>
              <a:t>Evidence-based tools to influence and shape policy </a:t>
            </a:r>
            <a:endParaRPr lang="en-US" sz="3900" kern="1200" dirty="0"/>
          </a:p>
        </p:txBody>
      </p:sp>
      <p:sp>
        <p:nvSpPr>
          <p:cNvPr id="7" name="Freeform 6">
            <a:extLst>
              <a:ext uri="{FF2B5EF4-FFF2-40B4-BE49-F238E27FC236}">
                <a16:creationId xmlns:a16="http://schemas.microsoft.com/office/drawing/2014/main" id="{555B0937-E366-E004-E2B9-BC05ACA27F72}"/>
              </a:ext>
            </a:extLst>
          </p:cNvPr>
          <p:cNvSpPr/>
          <p:nvPr/>
        </p:nvSpPr>
        <p:spPr>
          <a:xfrm>
            <a:off x="515936" y="2971792"/>
            <a:ext cx="11014803" cy="1705870"/>
          </a:xfrm>
          <a:custGeom>
            <a:avLst/>
            <a:gdLst>
              <a:gd name="connsiteX0" fmla="*/ 0 w 11014803"/>
              <a:gd name="connsiteY0" fmla="*/ 597446 h 1705869"/>
              <a:gd name="connsiteX1" fmla="*/ 5294168 w 11014803"/>
              <a:gd name="connsiteY1" fmla="*/ 597446 h 1705869"/>
              <a:gd name="connsiteX2" fmla="*/ 5294168 w 11014803"/>
              <a:gd name="connsiteY2" fmla="*/ 426467 h 1705869"/>
              <a:gd name="connsiteX3" fmla="*/ 5080934 w 11014803"/>
              <a:gd name="connsiteY3" fmla="*/ 426467 h 1705869"/>
              <a:gd name="connsiteX4" fmla="*/ 5507402 w 11014803"/>
              <a:gd name="connsiteY4" fmla="*/ 0 h 1705869"/>
              <a:gd name="connsiteX5" fmla="*/ 5933869 w 11014803"/>
              <a:gd name="connsiteY5" fmla="*/ 426467 h 1705869"/>
              <a:gd name="connsiteX6" fmla="*/ 5720635 w 11014803"/>
              <a:gd name="connsiteY6" fmla="*/ 426467 h 1705869"/>
              <a:gd name="connsiteX7" fmla="*/ 5720635 w 11014803"/>
              <a:gd name="connsiteY7" fmla="*/ 597446 h 1705869"/>
              <a:gd name="connsiteX8" fmla="*/ 11014803 w 11014803"/>
              <a:gd name="connsiteY8" fmla="*/ 597446 h 1705869"/>
              <a:gd name="connsiteX9" fmla="*/ 11014803 w 11014803"/>
              <a:gd name="connsiteY9" fmla="*/ 1705869 h 1705869"/>
              <a:gd name="connsiteX10" fmla="*/ 0 w 11014803"/>
              <a:gd name="connsiteY10" fmla="*/ 1705869 h 1705869"/>
              <a:gd name="connsiteX11" fmla="*/ 0 w 11014803"/>
              <a:gd name="connsiteY11" fmla="*/ 597446 h 170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4803" h="1705869">
                <a:moveTo>
                  <a:pt x="11014803" y="1108423"/>
                </a:moveTo>
                <a:lnTo>
                  <a:pt x="5720635" y="1108423"/>
                </a:lnTo>
                <a:lnTo>
                  <a:pt x="5720635" y="1279402"/>
                </a:lnTo>
                <a:lnTo>
                  <a:pt x="5933869" y="1279402"/>
                </a:lnTo>
                <a:lnTo>
                  <a:pt x="5507401" y="1705868"/>
                </a:lnTo>
                <a:lnTo>
                  <a:pt x="5080934" y="1279402"/>
                </a:lnTo>
                <a:lnTo>
                  <a:pt x="5294168" y="1279402"/>
                </a:lnTo>
                <a:lnTo>
                  <a:pt x="5294168" y="1108423"/>
                </a:lnTo>
                <a:lnTo>
                  <a:pt x="0" y="1108423"/>
                </a:lnTo>
                <a:lnTo>
                  <a:pt x="0" y="1"/>
                </a:lnTo>
                <a:lnTo>
                  <a:pt x="11014803" y="1"/>
                </a:lnTo>
                <a:lnTo>
                  <a:pt x="11014803" y="1108423"/>
                </a:lnTo>
                <a:close/>
              </a:path>
            </a:pathLst>
          </a:custGeom>
          <a:solidFill>
            <a:srgbClr val="49B45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7367" tIns="277369" rIns="277368" bIns="874814" numCol="1" spcCol="1270" anchor="ctr" anchorCtr="0">
            <a:noAutofit/>
          </a:bodyPr>
          <a:lstStyle/>
          <a:p>
            <a:pPr marL="0" lvl="0" indent="0" algn="ctr" defTabSz="1733550">
              <a:lnSpc>
                <a:spcPct val="90000"/>
              </a:lnSpc>
              <a:spcBef>
                <a:spcPct val="0"/>
              </a:spcBef>
              <a:spcAft>
                <a:spcPct val="35000"/>
              </a:spcAft>
              <a:buNone/>
            </a:pPr>
            <a:r>
              <a:rPr lang="en-US" sz="3900" kern="1200" baseline="0" dirty="0"/>
              <a:t>Adult Vaccination rates globally are sub-optimal </a:t>
            </a:r>
            <a:endParaRPr lang="en-US" sz="3900" kern="1200" dirty="0"/>
          </a:p>
        </p:txBody>
      </p:sp>
      <p:sp>
        <p:nvSpPr>
          <p:cNvPr id="8" name="Freeform 7">
            <a:extLst>
              <a:ext uri="{FF2B5EF4-FFF2-40B4-BE49-F238E27FC236}">
                <a16:creationId xmlns:a16="http://schemas.microsoft.com/office/drawing/2014/main" id="{49F7C4C1-169A-759C-B2B8-AA40C7331E99}"/>
              </a:ext>
            </a:extLst>
          </p:cNvPr>
          <p:cNvSpPr/>
          <p:nvPr/>
        </p:nvSpPr>
        <p:spPr>
          <a:xfrm>
            <a:off x="515936" y="1282560"/>
            <a:ext cx="11014803" cy="1705871"/>
          </a:xfrm>
          <a:custGeom>
            <a:avLst/>
            <a:gdLst>
              <a:gd name="connsiteX0" fmla="*/ 0 w 11014803"/>
              <a:gd name="connsiteY0" fmla="*/ 597446 h 1705869"/>
              <a:gd name="connsiteX1" fmla="*/ 5294168 w 11014803"/>
              <a:gd name="connsiteY1" fmla="*/ 597446 h 1705869"/>
              <a:gd name="connsiteX2" fmla="*/ 5294168 w 11014803"/>
              <a:gd name="connsiteY2" fmla="*/ 426467 h 1705869"/>
              <a:gd name="connsiteX3" fmla="*/ 5080934 w 11014803"/>
              <a:gd name="connsiteY3" fmla="*/ 426467 h 1705869"/>
              <a:gd name="connsiteX4" fmla="*/ 5507402 w 11014803"/>
              <a:gd name="connsiteY4" fmla="*/ 0 h 1705869"/>
              <a:gd name="connsiteX5" fmla="*/ 5933869 w 11014803"/>
              <a:gd name="connsiteY5" fmla="*/ 426467 h 1705869"/>
              <a:gd name="connsiteX6" fmla="*/ 5720635 w 11014803"/>
              <a:gd name="connsiteY6" fmla="*/ 426467 h 1705869"/>
              <a:gd name="connsiteX7" fmla="*/ 5720635 w 11014803"/>
              <a:gd name="connsiteY7" fmla="*/ 597446 h 1705869"/>
              <a:gd name="connsiteX8" fmla="*/ 11014803 w 11014803"/>
              <a:gd name="connsiteY8" fmla="*/ 597446 h 1705869"/>
              <a:gd name="connsiteX9" fmla="*/ 11014803 w 11014803"/>
              <a:gd name="connsiteY9" fmla="*/ 1705869 h 1705869"/>
              <a:gd name="connsiteX10" fmla="*/ 0 w 11014803"/>
              <a:gd name="connsiteY10" fmla="*/ 1705869 h 1705869"/>
              <a:gd name="connsiteX11" fmla="*/ 0 w 11014803"/>
              <a:gd name="connsiteY11" fmla="*/ 597446 h 170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4803" h="1705869">
                <a:moveTo>
                  <a:pt x="11014803" y="1108423"/>
                </a:moveTo>
                <a:lnTo>
                  <a:pt x="5720635" y="1108423"/>
                </a:lnTo>
                <a:lnTo>
                  <a:pt x="5720635" y="1279402"/>
                </a:lnTo>
                <a:lnTo>
                  <a:pt x="5933869" y="1279402"/>
                </a:lnTo>
                <a:lnTo>
                  <a:pt x="5507401" y="1705868"/>
                </a:lnTo>
                <a:lnTo>
                  <a:pt x="5080934" y="1279402"/>
                </a:lnTo>
                <a:lnTo>
                  <a:pt x="5294168" y="1279402"/>
                </a:lnTo>
                <a:lnTo>
                  <a:pt x="5294168" y="1108423"/>
                </a:lnTo>
                <a:lnTo>
                  <a:pt x="0" y="1108423"/>
                </a:lnTo>
                <a:lnTo>
                  <a:pt x="0" y="1"/>
                </a:lnTo>
                <a:lnTo>
                  <a:pt x="11014803" y="1"/>
                </a:lnTo>
                <a:lnTo>
                  <a:pt x="11014803" y="1108423"/>
                </a:lnTo>
                <a:close/>
              </a:path>
            </a:pathLst>
          </a:custGeom>
          <a:solidFill>
            <a:srgbClr val="20324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7367" tIns="277369" rIns="277368" bIns="874815" numCol="1" spcCol="1270" anchor="ctr" anchorCtr="0">
            <a:noAutofit/>
          </a:bodyPr>
          <a:lstStyle/>
          <a:p>
            <a:pPr marL="0" lvl="0" indent="0" algn="ctr" defTabSz="1733550">
              <a:lnSpc>
                <a:spcPct val="90000"/>
              </a:lnSpc>
              <a:spcBef>
                <a:spcPct val="0"/>
              </a:spcBef>
              <a:spcAft>
                <a:spcPct val="35000"/>
              </a:spcAft>
              <a:buNone/>
            </a:pPr>
            <a:r>
              <a:rPr lang="en-US" sz="3900" kern="1200" baseline="0" dirty="0"/>
              <a:t>Vaccines are an effective public health intervention</a:t>
            </a:r>
            <a:endParaRPr lang="en-US" sz="3900" kern="1200" dirty="0"/>
          </a:p>
        </p:txBody>
      </p:sp>
      <p:sp>
        <p:nvSpPr>
          <p:cNvPr id="4" name="Slide Number Placeholder 3">
            <a:extLst>
              <a:ext uri="{FF2B5EF4-FFF2-40B4-BE49-F238E27FC236}">
                <a16:creationId xmlns:a16="http://schemas.microsoft.com/office/drawing/2014/main" id="{2D16112D-8DA7-45CD-A15E-563D1667DA82}"/>
              </a:ext>
            </a:extLst>
          </p:cNvPr>
          <p:cNvSpPr>
            <a:spLocks noGrp="1"/>
          </p:cNvSpPr>
          <p:nvPr>
            <p:ph type="sldNum" sz="quarter" idx="4"/>
          </p:nvPr>
        </p:nvSpPr>
        <p:spPr/>
        <p:txBody>
          <a:bodyPr/>
          <a:lstStyle/>
          <a:p>
            <a:fld id="{81B15D69-A5A0-5A4D-A092-BB84571DF4BE}" type="slidenum">
              <a:rPr lang="en-US" smtClean="0">
                <a:solidFill>
                  <a:srgbClr val="49B45F"/>
                </a:solidFill>
              </a:rPr>
              <a:pPr/>
              <a:t>7</a:t>
            </a:fld>
            <a:r>
              <a:rPr lang="en-US" dirty="0">
                <a:solidFill>
                  <a:srgbClr val="82BD47"/>
                </a:solidFill>
              </a:rPr>
              <a:t> </a:t>
            </a:r>
            <a:r>
              <a:rPr lang="en-CA" dirty="0">
                <a:solidFill>
                  <a:srgbClr val="EDF7F4"/>
                </a:solidFill>
              </a:rPr>
              <a:t> / INTERNATIONAL FEDERATION ON AGEING</a:t>
            </a:r>
          </a:p>
        </p:txBody>
      </p:sp>
    </p:spTree>
    <p:extLst>
      <p:ext uri="{BB962C8B-B14F-4D97-AF65-F5344CB8AC3E}">
        <p14:creationId xmlns:p14="http://schemas.microsoft.com/office/powerpoint/2010/main" val="16680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102F-F32D-4243-803E-5C37D776BAC1}"/>
              </a:ext>
            </a:extLst>
          </p:cNvPr>
          <p:cNvSpPr>
            <a:spLocks noGrp="1"/>
          </p:cNvSpPr>
          <p:nvPr>
            <p:ph type="title"/>
          </p:nvPr>
        </p:nvSpPr>
        <p:spPr>
          <a:xfrm>
            <a:off x="387600" y="562583"/>
            <a:ext cx="7874084" cy="540000"/>
          </a:xfrm>
        </p:spPr>
        <p:txBody>
          <a:bodyPr/>
          <a:lstStyle/>
          <a:p>
            <a:r>
              <a:rPr lang="en-US" sz="2800" dirty="0"/>
              <a:t>Adult Vaccination Advocacy Toolkit </a:t>
            </a:r>
          </a:p>
        </p:txBody>
      </p:sp>
      <p:sp>
        <p:nvSpPr>
          <p:cNvPr id="3" name="Content Placeholder 2">
            <a:extLst>
              <a:ext uri="{FF2B5EF4-FFF2-40B4-BE49-F238E27FC236}">
                <a16:creationId xmlns:a16="http://schemas.microsoft.com/office/drawing/2014/main" id="{AE3D6F90-92E7-4C13-9D41-0177B394E5B7}"/>
              </a:ext>
            </a:extLst>
          </p:cNvPr>
          <p:cNvSpPr>
            <a:spLocks noGrp="1"/>
          </p:cNvSpPr>
          <p:nvPr>
            <p:ph idx="1"/>
          </p:nvPr>
        </p:nvSpPr>
        <p:spPr>
          <a:xfrm>
            <a:off x="515936" y="1281768"/>
            <a:ext cx="7040967" cy="4489200"/>
          </a:xfrm>
        </p:spPr>
        <p:txBody>
          <a:bodyPr>
            <a:normAutofit/>
          </a:bodyPr>
          <a:lstStyle/>
          <a:p>
            <a:pPr marL="0" indent="0">
              <a:lnSpc>
                <a:spcPct val="150000"/>
              </a:lnSpc>
              <a:buNone/>
            </a:pPr>
            <a:r>
              <a:rPr lang="en-US" sz="3000" dirty="0">
                <a:latin typeface="+mn-lt"/>
              </a:rPr>
              <a:t>4 key policy issues:</a:t>
            </a:r>
          </a:p>
          <a:p>
            <a:pPr marL="914400" lvl="1" indent="-457200">
              <a:lnSpc>
                <a:spcPct val="150000"/>
              </a:lnSpc>
              <a:buFont typeface="+mj-lt"/>
              <a:buAutoNum type="arabicPeriod"/>
            </a:pPr>
            <a:r>
              <a:rPr lang="en-GB" sz="3000" dirty="0">
                <a:latin typeface="+mn-lt"/>
              </a:rPr>
              <a:t>Simplification of vaccination </a:t>
            </a:r>
            <a:r>
              <a:rPr lang="en-GB" sz="3000" b="1" dirty="0">
                <a:solidFill>
                  <a:srgbClr val="49B45F"/>
                </a:solidFill>
                <a:latin typeface="+mn-lt"/>
              </a:rPr>
              <a:t>pathways </a:t>
            </a:r>
            <a:endParaRPr lang="en-US" sz="3000" b="1" dirty="0">
              <a:solidFill>
                <a:srgbClr val="49B45F"/>
              </a:solidFill>
              <a:latin typeface="+mn-lt"/>
            </a:endParaRPr>
          </a:p>
          <a:p>
            <a:pPr marL="914400" lvl="1" indent="-457200">
              <a:lnSpc>
                <a:spcPct val="150000"/>
              </a:lnSpc>
              <a:buFont typeface="+mj-lt"/>
              <a:buAutoNum type="arabicPeriod"/>
            </a:pPr>
            <a:r>
              <a:rPr lang="en-GB" sz="3000" dirty="0">
                <a:latin typeface="+mn-lt"/>
              </a:rPr>
              <a:t>Expansion of </a:t>
            </a:r>
            <a:r>
              <a:rPr lang="en-GB" sz="3000" dirty="0">
                <a:solidFill>
                  <a:srgbClr val="49B45F"/>
                </a:solidFill>
                <a:latin typeface="+mn-lt"/>
              </a:rPr>
              <a:t>vaccination </a:t>
            </a:r>
            <a:r>
              <a:rPr lang="en-GB" sz="3000" b="1" dirty="0">
                <a:solidFill>
                  <a:srgbClr val="49B45F"/>
                </a:solidFill>
                <a:latin typeface="+mn-lt"/>
              </a:rPr>
              <a:t>administrators</a:t>
            </a:r>
          </a:p>
          <a:p>
            <a:pPr marL="914400" lvl="1" indent="-457200">
              <a:lnSpc>
                <a:spcPct val="150000"/>
              </a:lnSpc>
              <a:buFont typeface="+mj-lt"/>
              <a:buAutoNum type="arabicPeriod"/>
            </a:pPr>
            <a:r>
              <a:rPr lang="en-GB" sz="3000" dirty="0">
                <a:latin typeface="+mn-lt"/>
              </a:rPr>
              <a:t>Targeted vaccination </a:t>
            </a:r>
            <a:r>
              <a:rPr lang="en-GB" sz="3000" b="1" dirty="0">
                <a:solidFill>
                  <a:srgbClr val="49B45F"/>
                </a:solidFill>
                <a:latin typeface="+mn-lt"/>
              </a:rPr>
              <a:t>campaigns</a:t>
            </a:r>
            <a:r>
              <a:rPr lang="en-GB" sz="3000" dirty="0">
                <a:latin typeface="+mn-lt"/>
              </a:rPr>
              <a:t> </a:t>
            </a:r>
            <a:endParaRPr lang="en-US" sz="3000" dirty="0">
              <a:latin typeface="+mn-lt"/>
            </a:endParaRPr>
          </a:p>
          <a:p>
            <a:pPr marL="914400" lvl="1" indent="-457200">
              <a:lnSpc>
                <a:spcPct val="150000"/>
              </a:lnSpc>
              <a:buFont typeface="+mj-lt"/>
              <a:buAutoNum type="arabicPeriod"/>
            </a:pPr>
            <a:r>
              <a:rPr lang="en-GB" sz="3000" dirty="0">
                <a:latin typeface="+mn-lt"/>
              </a:rPr>
              <a:t>Vaccination </a:t>
            </a:r>
            <a:r>
              <a:rPr lang="en-GB" sz="3000" b="1" dirty="0">
                <a:solidFill>
                  <a:srgbClr val="49B45F"/>
                </a:solidFill>
                <a:latin typeface="+mn-lt"/>
              </a:rPr>
              <a:t>equity</a:t>
            </a:r>
            <a:endParaRPr lang="en-US" sz="3000" b="1" dirty="0">
              <a:solidFill>
                <a:srgbClr val="49B45F"/>
              </a:solidFill>
              <a:latin typeface="+mn-lt"/>
            </a:endParaRPr>
          </a:p>
        </p:txBody>
      </p:sp>
      <p:sp>
        <p:nvSpPr>
          <p:cNvPr id="4" name="Slide Number Placeholder 3">
            <a:extLst>
              <a:ext uri="{FF2B5EF4-FFF2-40B4-BE49-F238E27FC236}">
                <a16:creationId xmlns:a16="http://schemas.microsoft.com/office/drawing/2014/main" id="{DF5AB81A-1D70-4F08-B65D-35025A0043F2}"/>
              </a:ext>
            </a:extLst>
          </p:cNvPr>
          <p:cNvSpPr>
            <a:spLocks noGrp="1"/>
          </p:cNvSpPr>
          <p:nvPr>
            <p:ph type="sldNum" sz="quarter" idx="4"/>
          </p:nvPr>
        </p:nvSpPr>
        <p:spPr/>
        <p:txBody>
          <a:bodyPr/>
          <a:lstStyle/>
          <a:p>
            <a:fld id="{81B15D69-A5A0-5A4D-A092-BB84571DF4BE}" type="slidenum">
              <a:rPr lang="en-US" smtClean="0">
                <a:solidFill>
                  <a:srgbClr val="49B45F"/>
                </a:solidFill>
              </a:rPr>
              <a:pPr/>
              <a:t>8</a:t>
            </a:fld>
            <a:r>
              <a:rPr lang="en-US">
                <a:solidFill>
                  <a:srgbClr val="82BD47"/>
                </a:solidFill>
              </a:rPr>
              <a:t> </a:t>
            </a:r>
            <a:r>
              <a:rPr lang="en-CA">
                <a:solidFill>
                  <a:srgbClr val="EDF7F4"/>
                </a:solidFill>
              </a:rPr>
              <a:t> / INTERNATIONAL FEDERATION ON AGEING</a:t>
            </a:r>
            <a:endParaRPr lang="en-CA" dirty="0">
              <a:solidFill>
                <a:srgbClr val="EDF7F4"/>
              </a:solidFill>
            </a:endParaRPr>
          </a:p>
        </p:txBody>
      </p:sp>
      <p:pic>
        <p:nvPicPr>
          <p:cNvPr id="5" name="Picture 4" descr="A child sitting on a table&#10;&#10;Description automatically generated">
            <a:extLst>
              <a:ext uri="{FF2B5EF4-FFF2-40B4-BE49-F238E27FC236}">
                <a16:creationId xmlns:a16="http://schemas.microsoft.com/office/drawing/2014/main" id="{4B03C56F-B09F-473A-B790-634568E3144A}"/>
              </a:ext>
            </a:extLst>
          </p:cNvPr>
          <p:cNvPicPr>
            <a:picLocks noChangeAspect="1"/>
          </p:cNvPicPr>
          <p:nvPr/>
        </p:nvPicPr>
        <p:blipFill rotWithShape="1">
          <a:blip r:embed="rId3"/>
          <a:srcRect l="26303" t="396" r="25372" b="-396"/>
          <a:stretch/>
        </p:blipFill>
        <p:spPr>
          <a:xfrm>
            <a:off x="7556903" y="0"/>
            <a:ext cx="463509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438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D2E0A-DA38-49E3-96E2-B9024536CF4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Simplification of </a:t>
            </a:r>
            <a:r>
              <a:rPr lang="en-US" sz="3600" b="1" kern="1200">
                <a:solidFill>
                  <a:srgbClr val="FFFFFF"/>
                </a:solidFill>
                <a:latin typeface="+mj-lt"/>
                <a:ea typeface="+mj-ea"/>
                <a:cs typeface="+mj-cs"/>
              </a:rPr>
              <a:t>Vaccine Pathways</a:t>
            </a:r>
            <a:r>
              <a:rPr lang="en-US" sz="3600" kern="1200">
                <a:solidFill>
                  <a:srgbClr val="FFFFFF"/>
                </a:solidFill>
                <a:latin typeface="+mj-lt"/>
                <a:ea typeface="+mj-ea"/>
                <a:cs typeface="+mj-cs"/>
              </a:rPr>
              <a:t> </a:t>
            </a:r>
          </a:p>
        </p:txBody>
      </p:sp>
      <p:pic>
        <p:nvPicPr>
          <p:cNvPr id="6" name="Content Placeholder 5" descr="Graphical user interface, text, application, chat or text message&#10;&#10;Description automatically generated">
            <a:extLst>
              <a:ext uri="{FF2B5EF4-FFF2-40B4-BE49-F238E27FC236}">
                <a16:creationId xmlns:a16="http://schemas.microsoft.com/office/drawing/2014/main" id="{03689928-D34B-4B6B-8981-BF30F12CE474}"/>
              </a:ext>
            </a:extLst>
          </p:cNvPr>
          <p:cNvPicPr>
            <a:picLocks noGrp="1" noChangeAspect="1"/>
          </p:cNvPicPr>
          <p:nvPr>
            <p:ph idx="1"/>
          </p:nvPr>
        </p:nvPicPr>
        <p:blipFill>
          <a:blip r:embed="rId3"/>
          <a:stretch>
            <a:fillRect/>
          </a:stretch>
        </p:blipFill>
        <p:spPr>
          <a:xfrm>
            <a:off x="4777316" y="1359722"/>
            <a:ext cx="6780700" cy="4136226"/>
          </a:xfrm>
          <a:prstGeom prst="rect">
            <a:avLst/>
          </a:prstGeom>
        </p:spPr>
      </p:pic>
      <p:sp>
        <p:nvSpPr>
          <p:cNvPr id="7" name="Slide Number Placeholder 3">
            <a:extLst>
              <a:ext uri="{FF2B5EF4-FFF2-40B4-BE49-F238E27FC236}">
                <a16:creationId xmlns:a16="http://schemas.microsoft.com/office/drawing/2014/main" id="{7C2A90F0-2ADB-ABF6-6D0A-FD0E6A4279B7}"/>
              </a:ext>
            </a:extLst>
          </p:cNvPr>
          <p:cNvSpPr txBox="1">
            <a:spLocks/>
          </p:cNvSpPr>
          <p:nvPr/>
        </p:nvSpPr>
        <p:spPr>
          <a:xfrm>
            <a:off x="515938" y="6129338"/>
            <a:ext cx="5580062" cy="728662"/>
          </a:xfrm>
          <a:prstGeom prst="rect">
            <a:avLst/>
          </a:prstGeom>
        </p:spPr>
        <p:txBody>
          <a:bodyPr vert="horz" lIns="91440" tIns="45720" rIns="91440" bIns="45720" rtlCol="0" anchor="ctr"/>
          <a:lstStyle>
            <a:defPPr>
              <a:defRPr lang="en-US"/>
            </a:defPPr>
            <a:lvl1pPr marL="0" algn="l" defTabSz="914400" rtl="0" eaLnBrk="1" latinLnBrk="0" hangingPunct="1">
              <a:defRPr sz="600" b="1" i="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B15D69-A5A0-5A4D-A092-BB84571DF4BE}" type="slidenum">
              <a:rPr lang="en-US" smtClean="0">
                <a:solidFill>
                  <a:srgbClr val="49B45F"/>
                </a:solidFill>
              </a:rPr>
              <a:pPr/>
              <a:t>9</a:t>
            </a:fld>
            <a:r>
              <a:rPr lang="en-US">
                <a:solidFill>
                  <a:srgbClr val="82BD47"/>
                </a:solidFill>
              </a:rPr>
              <a:t> </a:t>
            </a:r>
            <a:r>
              <a:rPr lang="en-CA">
                <a:solidFill>
                  <a:srgbClr val="EDF7F4"/>
                </a:solidFill>
              </a:rPr>
              <a:t> / INTERNATIONAL FEDERATION ON AGEING</a:t>
            </a:r>
            <a:endParaRPr lang="en-CA" dirty="0">
              <a:solidFill>
                <a:srgbClr val="EDF7F4"/>
              </a:solidFill>
            </a:endParaRPr>
          </a:p>
        </p:txBody>
      </p:sp>
    </p:spTree>
    <p:extLst>
      <p:ext uri="{BB962C8B-B14F-4D97-AF65-F5344CB8AC3E}">
        <p14:creationId xmlns:p14="http://schemas.microsoft.com/office/powerpoint/2010/main" val="1370515505"/>
      </p:ext>
    </p:extLst>
  </p:cSld>
  <p:clrMapOvr>
    <a:masterClrMapping/>
  </p:clrMapOvr>
</p:sld>
</file>

<file path=ppt/theme/theme1.xml><?xml version="1.0" encoding="utf-8"?>
<a:theme xmlns:a="http://schemas.openxmlformats.org/drawingml/2006/main" name="IFA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1560</TotalTime>
  <Words>1345</Words>
  <Application>Microsoft Macintosh PowerPoint</Application>
  <PresentationFormat>Widescreen</PresentationFormat>
  <Paragraphs>117</Paragraphs>
  <Slides>15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Lato</vt:lpstr>
      <vt:lpstr>Roboto</vt:lpstr>
      <vt:lpstr>Times New Roman</vt:lpstr>
      <vt:lpstr>Verdana</vt:lpstr>
      <vt:lpstr>IFA Theme</vt:lpstr>
      <vt:lpstr>PowerPoint Presentation</vt:lpstr>
      <vt:lpstr>PowerPoint Presentation</vt:lpstr>
      <vt:lpstr>PowerPoint Presentation</vt:lpstr>
      <vt:lpstr>PowerPoint Presentation</vt:lpstr>
      <vt:lpstr>PowerPoint Presentation</vt:lpstr>
      <vt:lpstr>PowerPoint Presentation</vt:lpstr>
      <vt:lpstr>The Problem </vt:lpstr>
      <vt:lpstr>Adult Vaccination Advocacy Toolkit </vt:lpstr>
      <vt:lpstr>Simplification of Vaccine Pathways </vt:lpstr>
      <vt:lpstr>Expansion of the Pool of Vaccine Administrators</vt:lpstr>
      <vt:lpstr>Targeted Adult Vaccination Campaigns </vt:lpstr>
      <vt:lpstr>Vaccination Equity</vt:lpstr>
      <vt:lpstr>AVATs Next Steps</vt:lpstr>
      <vt:lpstr>PowerPoint Presentation</vt:lpstr>
      <vt:lpstr>contact Monica Takahashi at mtakahashi@ifa.ngo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Monica Takahashi</cp:lastModifiedBy>
  <cp:revision>48</cp:revision>
  <dcterms:created xsi:type="dcterms:W3CDTF">2019-05-31T12:57:47Z</dcterms:created>
  <dcterms:modified xsi:type="dcterms:W3CDTF">2022-04-28T11:26:45Z</dcterms:modified>
</cp:coreProperties>
</file>