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8" r:id="rId2"/>
    <p:sldId id="259" r:id="rId3"/>
    <p:sldId id="322" r:id="rId4"/>
    <p:sldId id="1026" r:id="rId5"/>
    <p:sldId id="1023" r:id="rId6"/>
    <p:sldId id="1025" r:id="rId7"/>
    <p:sldId id="1027" r:id="rId8"/>
    <p:sldId id="1035" r:id="rId9"/>
    <p:sldId id="1036" r:id="rId10"/>
    <p:sldId id="1028" r:id="rId11"/>
    <p:sldId id="1030" r:id="rId12"/>
    <p:sldId id="1031" r:id="rId13"/>
    <p:sldId id="1033" r:id="rId14"/>
    <p:sldId id="1020" r:id="rId15"/>
    <p:sldId id="427" r:id="rId16"/>
    <p:sldId id="1034" r:id="rId1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E"/>
    <a:srgbClr val="ED7D31"/>
    <a:srgbClr val="FFC0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71127"/>
  </p:normalViewPr>
  <p:slideViewPr>
    <p:cSldViewPr snapToGrid="0" snapToObjects="1">
      <p:cViewPr varScale="1">
        <p:scale>
          <a:sx n="86" d="100"/>
          <a:sy n="86" d="100"/>
        </p:scale>
        <p:origin x="3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9C5D50-BE92-4F4E-8404-3BB5F729FE21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B689DED-3EF0-AE41-BD4D-76C5F29DAFDE}">
      <dgm:prSet phldrT="[Text]"/>
      <dgm:spPr>
        <a:effectLst/>
      </dgm:spPr>
      <dgm:t>
        <a:bodyPr/>
        <a:lstStyle/>
        <a:p>
          <a:r>
            <a:rPr lang="de-DE" dirty="0" err="1"/>
            <a:t>Hesitancy</a:t>
          </a:r>
          <a:endParaRPr lang="de-DE" dirty="0"/>
        </a:p>
      </dgm:t>
    </dgm:pt>
    <dgm:pt modelId="{75002053-837D-FA44-B2D5-5DB7AE4760A9}" type="parTrans" cxnId="{5A1FCDC4-7B45-F341-8291-61009F28A10C}">
      <dgm:prSet/>
      <dgm:spPr/>
      <dgm:t>
        <a:bodyPr/>
        <a:lstStyle/>
        <a:p>
          <a:endParaRPr lang="de-DE"/>
        </a:p>
      </dgm:t>
    </dgm:pt>
    <dgm:pt modelId="{A11AC646-1678-1441-BEFE-751DCFD1DAD0}" type="sibTrans" cxnId="{5A1FCDC4-7B45-F341-8291-61009F28A10C}">
      <dgm:prSet/>
      <dgm:spPr>
        <a:solidFill>
          <a:srgbClr val="ED7D31"/>
        </a:solidFill>
      </dgm:spPr>
      <dgm:t>
        <a:bodyPr/>
        <a:lstStyle/>
        <a:p>
          <a:endParaRPr lang="de-DE"/>
        </a:p>
      </dgm:t>
    </dgm:pt>
    <dgm:pt modelId="{93DD5753-E5A9-D64B-814B-D3CC7D336E7E}">
      <dgm:prSet phldrT="[Text]"/>
      <dgm:spPr>
        <a:effectLst/>
      </dgm:spPr>
      <dgm:t>
        <a:bodyPr/>
        <a:lstStyle/>
        <a:p>
          <a:r>
            <a:rPr lang="de-DE" dirty="0"/>
            <a:t>Access</a:t>
          </a:r>
        </a:p>
      </dgm:t>
    </dgm:pt>
    <dgm:pt modelId="{904A76A2-2A04-3A44-A4EA-8373641B8853}" type="parTrans" cxnId="{E21632B3-90D2-4345-9B78-661AD3CE5037}">
      <dgm:prSet/>
      <dgm:spPr/>
      <dgm:t>
        <a:bodyPr/>
        <a:lstStyle/>
        <a:p>
          <a:endParaRPr lang="de-DE"/>
        </a:p>
      </dgm:t>
    </dgm:pt>
    <dgm:pt modelId="{93EDDDE2-B095-A04E-85C0-857AC67DCBC8}" type="sibTrans" cxnId="{E21632B3-90D2-4345-9B78-661AD3CE5037}">
      <dgm:prSet/>
      <dgm:spPr>
        <a:solidFill>
          <a:srgbClr val="ED7D31"/>
        </a:solidFill>
      </dgm:spPr>
      <dgm:t>
        <a:bodyPr/>
        <a:lstStyle/>
        <a:p>
          <a:endParaRPr lang="de-DE"/>
        </a:p>
      </dgm:t>
    </dgm:pt>
    <dgm:pt modelId="{121C02E1-FD94-EC40-BEF3-3C829121E898}">
      <dgm:prSet phldrT="[Text]"/>
      <dgm:spPr>
        <a:effectLst/>
      </dgm:spPr>
      <dgm:t>
        <a:bodyPr/>
        <a:lstStyle/>
        <a:p>
          <a:r>
            <a:rPr lang="de-DE" dirty="0"/>
            <a:t>Awareness</a:t>
          </a:r>
        </a:p>
      </dgm:t>
    </dgm:pt>
    <dgm:pt modelId="{23E2AF65-3FA9-914C-8466-70EAC951F28B}" type="parTrans" cxnId="{528511EE-1447-9F42-A265-79FFE9F0A428}">
      <dgm:prSet/>
      <dgm:spPr/>
      <dgm:t>
        <a:bodyPr/>
        <a:lstStyle/>
        <a:p>
          <a:endParaRPr lang="de-DE"/>
        </a:p>
      </dgm:t>
    </dgm:pt>
    <dgm:pt modelId="{446072FC-149F-9E4C-86A7-8D5435102A69}" type="sibTrans" cxnId="{528511EE-1447-9F42-A265-79FFE9F0A428}">
      <dgm:prSet/>
      <dgm:spPr>
        <a:solidFill>
          <a:srgbClr val="ED7D31"/>
        </a:solidFill>
      </dgm:spPr>
      <dgm:t>
        <a:bodyPr/>
        <a:lstStyle/>
        <a:p>
          <a:endParaRPr lang="de-DE"/>
        </a:p>
      </dgm:t>
    </dgm:pt>
    <dgm:pt modelId="{2EDC4605-68C8-9141-ACD2-4C503FB5FA5C}" type="pres">
      <dgm:prSet presAssocID="{3B9C5D50-BE92-4F4E-8404-3BB5F729FE21}" presName="cycle" presStyleCnt="0">
        <dgm:presLayoutVars>
          <dgm:dir/>
          <dgm:resizeHandles val="exact"/>
        </dgm:presLayoutVars>
      </dgm:prSet>
      <dgm:spPr/>
    </dgm:pt>
    <dgm:pt modelId="{E0BCD645-A5DB-F447-B3A4-D88EA6F4F5EA}" type="pres">
      <dgm:prSet presAssocID="{FB689DED-3EF0-AE41-BD4D-76C5F29DAFDE}" presName="node" presStyleLbl="node1" presStyleIdx="0" presStyleCnt="3">
        <dgm:presLayoutVars>
          <dgm:bulletEnabled val="1"/>
        </dgm:presLayoutVars>
      </dgm:prSet>
      <dgm:spPr/>
    </dgm:pt>
    <dgm:pt modelId="{5DF40B40-461D-B14B-BBDA-934873862F3A}" type="pres">
      <dgm:prSet presAssocID="{A11AC646-1678-1441-BEFE-751DCFD1DAD0}" presName="sibTrans" presStyleLbl="sibTrans2D1" presStyleIdx="0" presStyleCnt="3" custScaleX="142924" custScaleY="89575"/>
      <dgm:spPr>
        <a:prstGeom prst="leftRightArrow">
          <a:avLst/>
        </a:prstGeom>
      </dgm:spPr>
    </dgm:pt>
    <dgm:pt modelId="{048FAF14-7568-E145-A133-2A6210292761}" type="pres">
      <dgm:prSet presAssocID="{A11AC646-1678-1441-BEFE-751DCFD1DAD0}" presName="connectorText" presStyleLbl="sibTrans2D1" presStyleIdx="0" presStyleCnt="3"/>
      <dgm:spPr/>
    </dgm:pt>
    <dgm:pt modelId="{CD696EA1-B380-A042-9775-808DE2C400D7}" type="pres">
      <dgm:prSet presAssocID="{93DD5753-E5A9-D64B-814B-D3CC7D336E7E}" presName="node" presStyleLbl="node1" presStyleIdx="1" presStyleCnt="3">
        <dgm:presLayoutVars>
          <dgm:bulletEnabled val="1"/>
        </dgm:presLayoutVars>
      </dgm:prSet>
      <dgm:spPr/>
    </dgm:pt>
    <dgm:pt modelId="{9CEE23F0-B5FB-1D49-8C6A-7D365B1FD2B4}" type="pres">
      <dgm:prSet presAssocID="{93EDDDE2-B095-A04E-85C0-857AC67DCBC8}" presName="sibTrans" presStyleLbl="sibTrans2D1" presStyleIdx="1" presStyleCnt="3" custScaleX="149942" custScaleY="86831"/>
      <dgm:spPr>
        <a:prstGeom prst="leftRightArrow">
          <a:avLst/>
        </a:prstGeom>
      </dgm:spPr>
    </dgm:pt>
    <dgm:pt modelId="{A2CC9A3D-7359-774A-BA80-AB9BA3DADB90}" type="pres">
      <dgm:prSet presAssocID="{93EDDDE2-B095-A04E-85C0-857AC67DCBC8}" presName="connectorText" presStyleLbl="sibTrans2D1" presStyleIdx="1" presStyleCnt="3"/>
      <dgm:spPr/>
    </dgm:pt>
    <dgm:pt modelId="{CB360C58-3C0E-E048-A415-2DA3F9C64C10}" type="pres">
      <dgm:prSet presAssocID="{121C02E1-FD94-EC40-BEF3-3C829121E898}" presName="node" presStyleLbl="node1" presStyleIdx="2" presStyleCnt="3">
        <dgm:presLayoutVars>
          <dgm:bulletEnabled val="1"/>
        </dgm:presLayoutVars>
      </dgm:prSet>
      <dgm:spPr/>
    </dgm:pt>
    <dgm:pt modelId="{6B0A6AE2-171A-BC4D-91D3-F580161D8387}" type="pres">
      <dgm:prSet presAssocID="{446072FC-149F-9E4C-86A7-8D5435102A69}" presName="sibTrans" presStyleLbl="sibTrans2D1" presStyleIdx="2" presStyleCnt="3" custScaleX="145259" custScaleY="87925"/>
      <dgm:spPr>
        <a:prstGeom prst="leftRightArrow">
          <a:avLst/>
        </a:prstGeom>
      </dgm:spPr>
    </dgm:pt>
    <dgm:pt modelId="{0FCC8BFC-E5F9-214B-AAC4-F3EE328D05AE}" type="pres">
      <dgm:prSet presAssocID="{446072FC-149F-9E4C-86A7-8D5435102A69}" presName="connectorText" presStyleLbl="sibTrans2D1" presStyleIdx="2" presStyleCnt="3"/>
      <dgm:spPr/>
    </dgm:pt>
  </dgm:ptLst>
  <dgm:cxnLst>
    <dgm:cxn modelId="{4995C714-95F8-B34E-B11E-A9EE414030CB}" type="presOf" srcId="{446072FC-149F-9E4C-86A7-8D5435102A69}" destId="{0FCC8BFC-E5F9-214B-AAC4-F3EE328D05AE}" srcOrd="1" destOrd="0" presId="urn:microsoft.com/office/officeart/2005/8/layout/cycle2"/>
    <dgm:cxn modelId="{8FCBEA47-561E-674A-960F-D12F6B6623DC}" type="presOf" srcId="{FB689DED-3EF0-AE41-BD4D-76C5F29DAFDE}" destId="{E0BCD645-A5DB-F447-B3A4-D88EA6F4F5EA}" srcOrd="0" destOrd="0" presId="urn:microsoft.com/office/officeart/2005/8/layout/cycle2"/>
    <dgm:cxn modelId="{E4C93976-EEB0-6D47-9D8C-062E7F8CDEAE}" type="presOf" srcId="{3B9C5D50-BE92-4F4E-8404-3BB5F729FE21}" destId="{2EDC4605-68C8-9141-ACD2-4C503FB5FA5C}" srcOrd="0" destOrd="0" presId="urn:microsoft.com/office/officeart/2005/8/layout/cycle2"/>
    <dgm:cxn modelId="{5DBB427B-0EC4-5F4D-BF11-7A9AA6E704EA}" type="presOf" srcId="{A11AC646-1678-1441-BEFE-751DCFD1DAD0}" destId="{048FAF14-7568-E145-A133-2A6210292761}" srcOrd="1" destOrd="0" presId="urn:microsoft.com/office/officeart/2005/8/layout/cycle2"/>
    <dgm:cxn modelId="{31EBD992-390A-924D-9FB9-BEE44824A430}" type="presOf" srcId="{121C02E1-FD94-EC40-BEF3-3C829121E898}" destId="{CB360C58-3C0E-E048-A415-2DA3F9C64C10}" srcOrd="0" destOrd="0" presId="urn:microsoft.com/office/officeart/2005/8/layout/cycle2"/>
    <dgm:cxn modelId="{3C9CB6A4-3D1D-994C-80FE-967E3B8A5318}" type="presOf" srcId="{93EDDDE2-B095-A04E-85C0-857AC67DCBC8}" destId="{A2CC9A3D-7359-774A-BA80-AB9BA3DADB90}" srcOrd="1" destOrd="0" presId="urn:microsoft.com/office/officeart/2005/8/layout/cycle2"/>
    <dgm:cxn modelId="{543C6BAD-4337-9D48-BA28-F41A347CC616}" type="presOf" srcId="{93EDDDE2-B095-A04E-85C0-857AC67DCBC8}" destId="{9CEE23F0-B5FB-1D49-8C6A-7D365B1FD2B4}" srcOrd="0" destOrd="0" presId="urn:microsoft.com/office/officeart/2005/8/layout/cycle2"/>
    <dgm:cxn modelId="{E21632B3-90D2-4345-9B78-661AD3CE5037}" srcId="{3B9C5D50-BE92-4F4E-8404-3BB5F729FE21}" destId="{93DD5753-E5A9-D64B-814B-D3CC7D336E7E}" srcOrd="1" destOrd="0" parTransId="{904A76A2-2A04-3A44-A4EA-8373641B8853}" sibTransId="{93EDDDE2-B095-A04E-85C0-857AC67DCBC8}"/>
    <dgm:cxn modelId="{00378FB5-4D4A-7948-8530-C2C8CFE6F4C9}" type="presOf" srcId="{446072FC-149F-9E4C-86A7-8D5435102A69}" destId="{6B0A6AE2-171A-BC4D-91D3-F580161D8387}" srcOrd="0" destOrd="0" presId="urn:microsoft.com/office/officeart/2005/8/layout/cycle2"/>
    <dgm:cxn modelId="{12F860BE-68FF-6543-A042-F63D1172FBCF}" type="presOf" srcId="{93DD5753-E5A9-D64B-814B-D3CC7D336E7E}" destId="{CD696EA1-B380-A042-9775-808DE2C400D7}" srcOrd="0" destOrd="0" presId="urn:microsoft.com/office/officeart/2005/8/layout/cycle2"/>
    <dgm:cxn modelId="{5A1FCDC4-7B45-F341-8291-61009F28A10C}" srcId="{3B9C5D50-BE92-4F4E-8404-3BB5F729FE21}" destId="{FB689DED-3EF0-AE41-BD4D-76C5F29DAFDE}" srcOrd="0" destOrd="0" parTransId="{75002053-837D-FA44-B2D5-5DB7AE4760A9}" sibTransId="{A11AC646-1678-1441-BEFE-751DCFD1DAD0}"/>
    <dgm:cxn modelId="{AFCA98D1-FC3D-D74C-896F-4E00718F968B}" type="presOf" srcId="{A11AC646-1678-1441-BEFE-751DCFD1DAD0}" destId="{5DF40B40-461D-B14B-BBDA-934873862F3A}" srcOrd="0" destOrd="0" presId="urn:microsoft.com/office/officeart/2005/8/layout/cycle2"/>
    <dgm:cxn modelId="{528511EE-1447-9F42-A265-79FFE9F0A428}" srcId="{3B9C5D50-BE92-4F4E-8404-3BB5F729FE21}" destId="{121C02E1-FD94-EC40-BEF3-3C829121E898}" srcOrd="2" destOrd="0" parTransId="{23E2AF65-3FA9-914C-8466-70EAC951F28B}" sibTransId="{446072FC-149F-9E4C-86A7-8D5435102A69}"/>
    <dgm:cxn modelId="{993D07DD-C2E5-EF4A-BF5F-A9F391B382B6}" type="presParOf" srcId="{2EDC4605-68C8-9141-ACD2-4C503FB5FA5C}" destId="{E0BCD645-A5DB-F447-B3A4-D88EA6F4F5EA}" srcOrd="0" destOrd="0" presId="urn:microsoft.com/office/officeart/2005/8/layout/cycle2"/>
    <dgm:cxn modelId="{38768C82-5951-9243-8BCF-EA4DF9D9A39B}" type="presParOf" srcId="{2EDC4605-68C8-9141-ACD2-4C503FB5FA5C}" destId="{5DF40B40-461D-B14B-BBDA-934873862F3A}" srcOrd="1" destOrd="0" presId="urn:microsoft.com/office/officeart/2005/8/layout/cycle2"/>
    <dgm:cxn modelId="{18E1597E-83BA-1A4D-A6B9-1A8051A508B3}" type="presParOf" srcId="{5DF40B40-461D-B14B-BBDA-934873862F3A}" destId="{048FAF14-7568-E145-A133-2A6210292761}" srcOrd="0" destOrd="0" presId="urn:microsoft.com/office/officeart/2005/8/layout/cycle2"/>
    <dgm:cxn modelId="{DEAF33C8-78BB-9942-BF62-55D8E1742BEC}" type="presParOf" srcId="{2EDC4605-68C8-9141-ACD2-4C503FB5FA5C}" destId="{CD696EA1-B380-A042-9775-808DE2C400D7}" srcOrd="2" destOrd="0" presId="urn:microsoft.com/office/officeart/2005/8/layout/cycle2"/>
    <dgm:cxn modelId="{FC1696D6-5C0E-9041-B694-75A9E2159973}" type="presParOf" srcId="{2EDC4605-68C8-9141-ACD2-4C503FB5FA5C}" destId="{9CEE23F0-B5FB-1D49-8C6A-7D365B1FD2B4}" srcOrd="3" destOrd="0" presId="urn:microsoft.com/office/officeart/2005/8/layout/cycle2"/>
    <dgm:cxn modelId="{839D5AA8-A5DF-774F-82DD-01E2CBE99CCA}" type="presParOf" srcId="{9CEE23F0-B5FB-1D49-8C6A-7D365B1FD2B4}" destId="{A2CC9A3D-7359-774A-BA80-AB9BA3DADB90}" srcOrd="0" destOrd="0" presId="urn:microsoft.com/office/officeart/2005/8/layout/cycle2"/>
    <dgm:cxn modelId="{99A64D9B-4361-BC47-8269-9C5BE5C142B6}" type="presParOf" srcId="{2EDC4605-68C8-9141-ACD2-4C503FB5FA5C}" destId="{CB360C58-3C0E-E048-A415-2DA3F9C64C10}" srcOrd="4" destOrd="0" presId="urn:microsoft.com/office/officeart/2005/8/layout/cycle2"/>
    <dgm:cxn modelId="{21943330-CAD3-BE4D-9E49-7D19F21DA28C}" type="presParOf" srcId="{2EDC4605-68C8-9141-ACD2-4C503FB5FA5C}" destId="{6B0A6AE2-171A-BC4D-91D3-F580161D8387}" srcOrd="5" destOrd="0" presId="urn:microsoft.com/office/officeart/2005/8/layout/cycle2"/>
    <dgm:cxn modelId="{584A36BF-5A4B-C347-8566-5F9A51D1FA06}" type="presParOf" srcId="{6B0A6AE2-171A-BC4D-91D3-F580161D8387}" destId="{0FCC8BFC-E5F9-214B-AAC4-F3EE328D05A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BCD645-A5DB-F447-B3A4-D88EA6F4F5EA}">
      <dsp:nvSpPr>
        <dsp:cNvPr id="0" name=""/>
        <dsp:cNvSpPr/>
      </dsp:nvSpPr>
      <dsp:spPr>
        <a:xfrm>
          <a:off x="1727560" y="98"/>
          <a:ext cx="1744062" cy="17440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 err="1"/>
            <a:t>Hesitancy</a:t>
          </a:r>
          <a:endParaRPr lang="de-DE" sz="2100" kern="1200" dirty="0"/>
        </a:p>
      </dsp:txBody>
      <dsp:txXfrm>
        <a:off x="1982972" y="255510"/>
        <a:ext cx="1233238" cy="1233238"/>
      </dsp:txXfrm>
    </dsp:sp>
    <dsp:sp modelId="{5DF40B40-461D-B14B-BBDA-934873862F3A}">
      <dsp:nvSpPr>
        <dsp:cNvPr id="0" name=""/>
        <dsp:cNvSpPr/>
      </dsp:nvSpPr>
      <dsp:spPr>
        <a:xfrm rot="3600000">
          <a:off x="2915970" y="1732513"/>
          <a:ext cx="665139" cy="527257"/>
        </a:xfrm>
        <a:prstGeom prst="leftRightArrow">
          <a:avLst/>
        </a:prstGeom>
        <a:solidFill>
          <a:srgbClr val="ED7D3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700" kern="1200"/>
        </a:p>
      </dsp:txBody>
      <dsp:txXfrm>
        <a:off x="2955514" y="1769471"/>
        <a:ext cx="506962" cy="316355"/>
      </dsp:txXfrm>
    </dsp:sp>
    <dsp:sp modelId="{CD696EA1-B380-A042-9775-808DE2C400D7}">
      <dsp:nvSpPr>
        <dsp:cNvPr id="0" name=""/>
        <dsp:cNvSpPr/>
      </dsp:nvSpPr>
      <dsp:spPr>
        <a:xfrm>
          <a:off x="3038629" y="2270936"/>
          <a:ext cx="1744062" cy="17440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Access</a:t>
          </a:r>
        </a:p>
      </dsp:txBody>
      <dsp:txXfrm>
        <a:off x="3294041" y="2526348"/>
        <a:ext cx="1233238" cy="1233238"/>
      </dsp:txXfrm>
    </dsp:sp>
    <dsp:sp modelId="{9CEE23F0-B5FB-1D49-8C6A-7D365B1FD2B4}">
      <dsp:nvSpPr>
        <dsp:cNvPr id="0" name=""/>
        <dsp:cNvSpPr/>
      </dsp:nvSpPr>
      <dsp:spPr>
        <a:xfrm rot="10800000">
          <a:off x="2263863" y="2887415"/>
          <a:ext cx="697800" cy="511105"/>
        </a:xfrm>
        <a:prstGeom prst="leftRightArrow">
          <a:avLst/>
        </a:prstGeom>
        <a:solidFill>
          <a:srgbClr val="ED7D3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700" kern="1200"/>
        </a:p>
      </dsp:txBody>
      <dsp:txXfrm rot="10800000">
        <a:off x="2417194" y="2989636"/>
        <a:ext cx="544469" cy="306663"/>
      </dsp:txXfrm>
    </dsp:sp>
    <dsp:sp modelId="{CB360C58-3C0E-E048-A415-2DA3F9C64C10}">
      <dsp:nvSpPr>
        <dsp:cNvPr id="0" name=""/>
        <dsp:cNvSpPr/>
      </dsp:nvSpPr>
      <dsp:spPr>
        <a:xfrm>
          <a:off x="416491" y="2270936"/>
          <a:ext cx="1744062" cy="17440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Awareness</a:t>
          </a:r>
        </a:p>
      </dsp:txBody>
      <dsp:txXfrm>
        <a:off x="671903" y="2526348"/>
        <a:ext cx="1233238" cy="1233238"/>
      </dsp:txXfrm>
    </dsp:sp>
    <dsp:sp modelId="{6B0A6AE2-171A-BC4D-91D3-F580161D8387}">
      <dsp:nvSpPr>
        <dsp:cNvPr id="0" name=""/>
        <dsp:cNvSpPr/>
      </dsp:nvSpPr>
      <dsp:spPr>
        <a:xfrm rot="18000000">
          <a:off x="1599468" y="1760183"/>
          <a:ext cx="676006" cy="517545"/>
        </a:xfrm>
        <a:prstGeom prst="leftRightArrow">
          <a:avLst/>
        </a:prstGeom>
        <a:solidFill>
          <a:srgbClr val="ED7D3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700" kern="1200"/>
        </a:p>
      </dsp:txBody>
      <dsp:txXfrm>
        <a:off x="1638284" y="1930923"/>
        <a:ext cx="520743" cy="3105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2F051-9FAF-8D4F-A0B6-668106A8BAF6}" type="datetimeFigureOut">
              <a:rPr lang="de-DE" smtClean="0"/>
              <a:t>27.04.22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E36B9-88A0-D14A-B386-AE5AD7F1C9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0698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Folienbildplatzhalter 1">
            <a:extLst>
              <a:ext uri="{FF2B5EF4-FFF2-40B4-BE49-F238E27FC236}">
                <a16:creationId xmlns:a16="http://schemas.microsoft.com/office/drawing/2014/main" id="{A2889203-AAE1-934F-878A-7E3FD43F77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2" name="Notizenplatzhalter 2">
            <a:extLst>
              <a:ext uri="{FF2B5EF4-FFF2-40B4-BE49-F238E27FC236}">
                <a16:creationId xmlns:a16="http://schemas.microsoft.com/office/drawing/2014/main" id="{DF55CCF2-502B-5A40-9BA2-D32D9CAC23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CH" sz="1400" dirty="0"/>
          </a:p>
        </p:txBody>
      </p:sp>
      <p:sp>
        <p:nvSpPr>
          <p:cNvPr id="56323" name="Foliennummernplatzhalter 3">
            <a:extLst>
              <a:ext uri="{FF2B5EF4-FFF2-40B4-BE49-F238E27FC236}">
                <a16:creationId xmlns:a16="http://schemas.microsoft.com/office/drawing/2014/main" id="{2552B40E-4126-9F4A-98D2-8A0B78822E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A6E66DF-0D1B-E347-A950-E84E3A3B14FF}" type="slidenum">
              <a:rPr lang="en-US" altLang="de-DE" sz="1200"/>
              <a:pPr/>
              <a:t>3</a:t>
            </a:fld>
            <a:endParaRPr lang="en-US" altLang="de-DE" sz="1200"/>
          </a:p>
        </p:txBody>
      </p:sp>
    </p:spTree>
    <p:extLst>
      <p:ext uri="{BB962C8B-B14F-4D97-AF65-F5344CB8AC3E}">
        <p14:creationId xmlns:p14="http://schemas.microsoft.com/office/powerpoint/2010/main" val="3219622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Folienbildplatzhalter 1">
            <a:extLst>
              <a:ext uri="{FF2B5EF4-FFF2-40B4-BE49-F238E27FC236}">
                <a16:creationId xmlns:a16="http://schemas.microsoft.com/office/drawing/2014/main" id="{A2889203-AAE1-934F-878A-7E3FD43F77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2" name="Notizenplatzhalter 2">
            <a:extLst>
              <a:ext uri="{FF2B5EF4-FFF2-40B4-BE49-F238E27FC236}">
                <a16:creationId xmlns:a16="http://schemas.microsoft.com/office/drawing/2014/main" id="{DF55CCF2-502B-5A40-9BA2-D32D9CAC23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de-DE">
              <a:ea typeface="ＭＳ Ｐゴシック" panose="020B0600070205080204" pitchFamily="34" charset="-128"/>
            </a:endParaRPr>
          </a:p>
        </p:txBody>
      </p:sp>
      <p:sp>
        <p:nvSpPr>
          <p:cNvPr id="56323" name="Foliennummernplatzhalter 3">
            <a:extLst>
              <a:ext uri="{FF2B5EF4-FFF2-40B4-BE49-F238E27FC236}">
                <a16:creationId xmlns:a16="http://schemas.microsoft.com/office/drawing/2014/main" id="{2552B40E-4126-9F4A-98D2-8A0B78822E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A6E66DF-0D1B-E347-A950-E84E3A3B14FF}" type="slidenum">
              <a:rPr lang="en-US" altLang="de-DE" sz="1200"/>
              <a:pPr/>
              <a:t>5</a:t>
            </a:fld>
            <a:endParaRPr lang="en-US" altLang="de-DE" sz="1200"/>
          </a:p>
        </p:txBody>
      </p:sp>
    </p:spTree>
    <p:extLst>
      <p:ext uri="{BB962C8B-B14F-4D97-AF65-F5344CB8AC3E}">
        <p14:creationId xmlns:p14="http://schemas.microsoft.com/office/powerpoint/2010/main" val="2086872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Folienbildplatzhalter 1">
            <a:extLst>
              <a:ext uri="{FF2B5EF4-FFF2-40B4-BE49-F238E27FC236}">
                <a16:creationId xmlns:a16="http://schemas.microsoft.com/office/drawing/2014/main" id="{A2889203-AAE1-934F-878A-7E3FD43F77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2" name="Notizenplatzhalter 2">
            <a:extLst>
              <a:ext uri="{FF2B5EF4-FFF2-40B4-BE49-F238E27FC236}">
                <a16:creationId xmlns:a16="http://schemas.microsoft.com/office/drawing/2014/main" id="{DF55CCF2-502B-5A40-9BA2-D32D9CAC23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de-DE">
              <a:ea typeface="ＭＳ Ｐゴシック" panose="020B0600070205080204" pitchFamily="34" charset="-128"/>
            </a:endParaRPr>
          </a:p>
        </p:txBody>
      </p:sp>
      <p:sp>
        <p:nvSpPr>
          <p:cNvPr id="56323" name="Foliennummernplatzhalter 3">
            <a:extLst>
              <a:ext uri="{FF2B5EF4-FFF2-40B4-BE49-F238E27FC236}">
                <a16:creationId xmlns:a16="http://schemas.microsoft.com/office/drawing/2014/main" id="{2552B40E-4126-9F4A-98D2-8A0B78822E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A6E66DF-0D1B-E347-A950-E84E3A3B14FF}" type="slidenum">
              <a:rPr lang="en-US" altLang="de-DE" sz="1200"/>
              <a:pPr/>
              <a:t>6</a:t>
            </a:fld>
            <a:endParaRPr lang="en-US" altLang="de-DE" sz="1200"/>
          </a:p>
        </p:txBody>
      </p:sp>
    </p:spTree>
    <p:extLst>
      <p:ext uri="{BB962C8B-B14F-4D97-AF65-F5344CB8AC3E}">
        <p14:creationId xmlns:p14="http://schemas.microsoft.com/office/powerpoint/2010/main" val="236586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Folienbildplatzhalter 1">
            <a:extLst>
              <a:ext uri="{FF2B5EF4-FFF2-40B4-BE49-F238E27FC236}">
                <a16:creationId xmlns:a16="http://schemas.microsoft.com/office/drawing/2014/main" id="{A2889203-AAE1-934F-878A-7E3FD43F77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2" name="Notizenplatzhalter 2">
            <a:extLst>
              <a:ext uri="{FF2B5EF4-FFF2-40B4-BE49-F238E27FC236}">
                <a16:creationId xmlns:a16="http://schemas.microsoft.com/office/drawing/2014/main" id="{DF55CCF2-502B-5A40-9BA2-D32D9CAC23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CH" sz="1400" dirty="0"/>
          </a:p>
        </p:txBody>
      </p:sp>
      <p:sp>
        <p:nvSpPr>
          <p:cNvPr id="56323" name="Foliennummernplatzhalter 3">
            <a:extLst>
              <a:ext uri="{FF2B5EF4-FFF2-40B4-BE49-F238E27FC236}">
                <a16:creationId xmlns:a16="http://schemas.microsoft.com/office/drawing/2014/main" id="{2552B40E-4126-9F4A-98D2-8A0B78822E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A6E66DF-0D1B-E347-A950-E84E3A3B14FF}" type="slidenum">
              <a:rPr lang="en-US" altLang="de-DE" sz="1200"/>
              <a:pPr/>
              <a:t>8</a:t>
            </a:fld>
            <a:endParaRPr lang="en-US" altLang="de-DE" sz="1200"/>
          </a:p>
        </p:txBody>
      </p:sp>
    </p:spTree>
    <p:extLst>
      <p:ext uri="{BB962C8B-B14F-4D97-AF65-F5344CB8AC3E}">
        <p14:creationId xmlns:p14="http://schemas.microsoft.com/office/powerpoint/2010/main" val="3274796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E36B9-88A0-D14A-B386-AE5AD7F1C967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9986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Folienbildplatzhalter 1">
            <a:extLst>
              <a:ext uri="{FF2B5EF4-FFF2-40B4-BE49-F238E27FC236}">
                <a16:creationId xmlns:a16="http://schemas.microsoft.com/office/drawing/2014/main" id="{A2889203-AAE1-934F-878A-7E3FD43F77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2" name="Notizenplatzhalter 2">
            <a:extLst>
              <a:ext uri="{FF2B5EF4-FFF2-40B4-BE49-F238E27FC236}">
                <a16:creationId xmlns:a16="http://schemas.microsoft.com/office/drawing/2014/main" id="{DF55CCF2-502B-5A40-9BA2-D32D9CAC23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de-DE" dirty="0">
              <a:ea typeface="ＭＳ Ｐゴシック" panose="020B0600070205080204" pitchFamily="34" charset="-128"/>
            </a:endParaRPr>
          </a:p>
        </p:txBody>
      </p:sp>
      <p:sp>
        <p:nvSpPr>
          <p:cNvPr id="56323" name="Foliennummernplatzhalter 3">
            <a:extLst>
              <a:ext uri="{FF2B5EF4-FFF2-40B4-BE49-F238E27FC236}">
                <a16:creationId xmlns:a16="http://schemas.microsoft.com/office/drawing/2014/main" id="{2552B40E-4126-9F4A-98D2-8A0B78822E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A6E66DF-0D1B-E347-A950-E84E3A3B14FF}" type="slidenum">
              <a:rPr lang="en-US" altLang="de-DE" sz="1200"/>
              <a:pPr/>
              <a:t>10</a:t>
            </a:fld>
            <a:endParaRPr lang="en-US" altLang="de-DE" sz="1200"/>
          </a:p>
        </p:txBody>
      </p:sp>
    </p:spTree>
    <p:extLst>
      <p:ext uri="{BB962C8B-B14F-4D97-AF65-F5344CB8AC3E}">
        <p14:creationId xmlns:p14="http://schemas.microsoft.com/office/powerpoint/2010/main" val="4289751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7F80EF-0A1C-074E-BB49-73EC0CCD08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556785A-7945-C947-98BF-6363B57D12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1819688-E0BB-4043-AD5B-9772B87D5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BA1DA-83E9-5642-93E8-11F356D7C149}" type="datetimeFigureOut">
              <a:rPr lang="de-DE" smtClean="0"/>
              <a:t>27.04.22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9508302-3050-2349-8AB7-5377DB772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3675A80-DB11-D44C-B69C-8195116FD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5769-A591-6945-BBDF-14B595D677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2098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CECC70-F6B8-B04B-83F4-FAB6D7BA3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BC0FA50-12B5-D44D-97DD-2B7D36CE4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080E9E8-D946-5D4A-B7AA-5DD138647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BA1DA-83E9-5642-93E8-11F356D7C149}" type="datetimeFigureOut">
              <a:rPr lang="de-DE" smtClean="0"/>
              <a:t>27.04.22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A543A3D-8E3B-3047-9719-BCF24359A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A613FD6-EE2B-ED45-A854-C5CA9C0D6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5769-A591-6945-BBDF-14B595D677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7133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2B256F7-5E0D-4244-8EF7-38978F5A4F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16FFE0E-5655-6541-B542-CFD04A7150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4C42F1C-86E9-4E48-8AA1-97BA4EF2C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BA1DA-83E9-5642-93E8-11F356D7C149}" type="datetimeFigureOut">
              <a:rPr lang="de-DE" smtClean="0"/>
              <a:t>27.04.22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48268CC-930D-AA4E-B33B-39813B2C9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A52BF-C4BD-3F4E-B6C9-D65ABBCDB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5769-A591-6945-BBDF-14B595D677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4276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244D0B-AC8C-D34D-9107-0DF892229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9203F06-97E4-014D-B0F4-A5CAE838EA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D7AAE6A-8AA0-A247-8057-35401CE58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BA1DA-83E9-5642-93E8-11F356D7C149}" type="datetimeFigureOut">
              <a:rPr lang="de-DE" smtClean="0"/>
              <a:t>27.04.22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E3B5BA3-02E3-6148-8D67-ADB3EA57D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42FF63C-12EF-0446-A34B-24E123B39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5769-A591-6945-BBDF-14B595D677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4341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FFE1C3-D5A5-7D43-A26E-D6327E384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A473A61-14AD-2245-88F2-87D2B69E4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A4CC6FE-1EA6-8749-A596-9A5902A6F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BA1DA-83E9-5642-93E8-11F356D7C149}" type="datetimeFigureOut">
              <a:rPr lang="de-DE" smtClean="0"/>
              <a:t>27.04.22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EEC9ED7-30FA-BF4D-B9F7-69CC35CF9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7DF479F-94F5-D445-9D8E-24D3B7086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5769-A591-6945-BBDF-14B595D677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620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C10689-935A-2046-9E38-E7EA39DEB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EF9D604-1AE6-7246-804E-F79A0303A6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3B5A240-96BA-E54B-9D17-147A8E5FAD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AD7886F-CE5E-FD42-BC7C-4D8229066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BA1DA-83E9-5642-93E8-11F356D7C149}" type="datetimeFigureOut">
              <a:rPr lang="de-DE" smtClean="0"/>
              <a:t>27.04.22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7689F49-3E83-2149-A6D2-FADE4A244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200991D-6701-9A4B-9548-876880F2C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5769-A591-6945-BBDF-14B595D677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8611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C21736-1621-DC4E-B6F3-0BB743738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55AC857-5A7F-2040-83C5-966F640A4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2D8C74F-2142-8141-9E25-71325F00FB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4C1447C-7B73-6D44-8AF3-A8D7320891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2AD2248-4FF0-084C-A1E7-73F9728A00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D686CE5-289A-674B-B069-CA3DAA2A3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BA1DA-83E9-5642-93E8-11F356D7C149}" type="datetimeFigureOut">
              <a:rPr lang="de-DE" smtClean="0"/>
              <a:t>27.04.22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4B8FECF-F30B-4C48-94B7-55F4C4587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87AA685-B51C-B547-9C8A-7A0FEE9A0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5769-A591-6945-BBDF-14B595D677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6037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5089BC-544A-4E4B-9E13-FFF46B637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DB2F817-60D6-3249-80A2-AC7752DEF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BA1DA-83E9-5642-93E8-11F356D7C149}" type="datetimeFigureOut">
              <a:rPr lang="de-DE" smtClean="0"/>
              <a:t>27.04.22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5FD2AA9-76F9-3F4D-BA0B-0F02E67E9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6C3245-4F4F-8248-BE2F-2C399645B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5769-A591-6945-BBDF-14B595D677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0159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BEBD6D5-FB0C-3F4D-B443-D2380C5AD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BA1DA-83E9-5642-93E8-11F356D7C149}" type="datetimeFigureOut">
              <a:rPr lang="de-DE" smtClean="0"/>
              <a:t>27.04.22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C3BAD31-A7DB-3541-863D-CF2E1DB09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D7AF726-0A17-C641-9475-2425DE180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5769-A591-6945-BBDF-14B595D677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4498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2F9BAA-3C52-7545-A27C-BB20A2E99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DC5BE1F-80BF-AE46-A4D7-80440CF2F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4A776C0-5E11-7646-A36B-530640FD2F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F1E386A-C10A-BD4C-B8C5-C4742D20D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BA1DA-83E9-5642-93E8-11F356D7C149}" type="datetimeFigureOut">
              <a:rPr lang="de-DE" smtClean="0"/>
              <a:t>27.04.22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57EB80B-61A9-0E46-BD69-A117C4EE1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D56B30F-AE06-2D46-AA7B-980274636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5769-A591-6945-BBDF-14B595D677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5516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AE16F4-0FC4-5749-9E4A-FE918A68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C5416F3-7C4C-DD4A-A01C-93D3562002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ED2152F-B38C-F64F-BC4F-0C97A7500F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8BA5876-9A64-5F4E-A650-C8B3DFBBE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BA1DA-83E9-5642-93E8-11F356D7C149}" type="datetimeFigureOut">
              <a:rPr lang="de-DE" smtClean="0"/>
              <a:t>27.04.22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818DBAB-BF5C-934D-B0C6-91767BA4B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045411-F47D-0846-8F4E-24037A741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5769-A591-6945-BBDF-14B595D677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1095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1B04391-B929-0445-B680-2A8B275AB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89669B7-A4E9-0E4A-8064-8F5380956B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1B20771-32AF-2442-BB2B-61802E6F14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BA1DA-83E9-5642-93E8-11F356D7C149}" type="datetimeFigureOut">
              <a:rPr lang="de-DE" smtClean="0"/>
              <a:t>27.04.22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54484DE-D52E-3D40-9A01-CF3259AD51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BB489E8-449B-224E-9DCF-0FC1B9052B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35769-A591-6945-BBDF-14B595D677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447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93/epirev/mxs009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5A5F1D7-F0D0-4687-9BD3-CA6A0714C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45029" y="1965433"/>
            <a:ext cx="5362226" cy="4236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i="1" dirty="0"/>
              <a:t>Empowering civil society to address policies that constitute barriers for improving adult vaccination rates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 i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i="1" dirty="0"/>
              <a:t>28 Mai 2022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 i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b="1" i="1" dirty="0">
                <a:solidFill>
                  <a:srgbClr val="00669E"/>
                </a:solidFill>
              </a:rPr>
              <a:t>Dr. Julia Tainijoki-Seyer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b="1" i="1" dirty="0">
                <a:solidFill>
                  <a:srgbClr val="00669E"/>
                </a:solidFill>
              </a:rPr>
              <a:t>Medical and Advocacy Advisor</a:t>
            </a:r>
            <a:endParaRPr lang="en-US" sz="3200" b="1" dirty="0">
              <a:solidFill>
                <a:srgbClr val="00669E"/>
              </a:solidFill>
            </a:endParaRPr>
          </a:p>
        </p:txBody>
      </p:sp>
      <p:pic>
        <p:nvPicPr>
          <p:cNvPr id="3" name="Picture 2" descr="https://upload.wikimedia.org/wikipedia/commons/b/b0/WMA_Logo.jpe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01" r="4" b="26921"/>
          <a:stretch/>
        </p:blipFill>
        <p:spPr bwMode="auto">
          <a:xfrm>
            <a:off x="6788383" y="613148"/>
            <a:ext cx="4565417" cy="267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152" b="4"/>
          <a:stretch/>
        </p:blipFill>
        <p:spPr>
          <a:xfrm>
            <a:off x="6788383" y="3528753"/>
            <a:ext cx="4565417" cy="2679192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8AEAE437-10F7-2B20-D914-9F360E94ED13}"/>
              </a:ext>
            </a:extLst>
          </p:cNvPr>
          <p:cNvSpPr txBox="1"/>
          <p:nvPr/>
        </p:nvSpPr>
        <p:spPr>
          <a:xfrm>
            <a:off x="754360" y="991027"/>
            <a:ext cx="5362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00669E"/>
                </a:solidFill>
                <a:latin typeface="Abadi" panose="020F0502020204030204" pitchFamily="34" charset="0"/>
              </a:rPr>
              <a:t>Word Medical </a:t>
            </a:r>
            <a:r>
              <a:rPr lang="en-GB" sz="3600" b="1" dirty="0">
                <a:solidFill>
                  <a:srgbClr val="00669E"/>
                </a:solidFill>
                <a:latin typeface="Abadi" panose="020F0502020204030204" pitchFamily="34" charset="0"/>
              </a:rPr>
              <a:t>Association</a:t>
            </a:r>
          </a:p>
        </p:txBody>
      </p:sp>
    </p:spTree>
    <p:extLst>
      <p:ext uri="{BB962C8B-B14F-4D97-AF65-F5344CB8AC3E}">
        <p14:creationId xmlns:p14="http://schemas.microsoft.com/office/powerpoint/2010/main" val="2652507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Arc 74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298" name="Textfeld 2">
            <a:extLst>
              <a:ext uri="{FF2B5EF4-FFF2-40B4-BE49-F238E27FC236}">
                <a16:creationId xmlns:a16="http://schemas.microsoft.com/office/drawing/2014/main" id="{CECE11A9-0409-CC4C-9CF6-60C490CCF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1" y="479493"/>
            <a:ext cx="5257800" cy="13255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de-DE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WMA’s activities</a:t>
            </a:r>
            <a:endParaRPr lang="en-US" altLang="de-DE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5297" name="Textfeld 1">
            <a:extLst>
              <a:ext uri="{FF2B5EF4-FFF2-40B4-BE49-F238E27FC236}">
                <a16:creationId xmlns:a16="http://schemas.microsoft.com/office/drawing/2014/main" id="{010DD1BB-3701-4640-AF32-881906E60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1" y="1643063"/>
            <a:ext cx="6751748" cy="456477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de-DE" dirty="0">
                <a:latin typeface="+mn-lt"/>
                <a:ea typeface="+mn-ea"/>
              </a:rPr>
              <a:t>     </a:t>
            </a:r>
          </a:p>
        </p:txBody>
      </p:sp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E553E7B7-CF1A-C9CD-9323-155E082BC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7370" y="650160"/>
            <a:ext cx="2944959" cy="4060041"/>
          </a:xfrm>
          <a:prstGeom prst="rect">
            <a:avLst/>
          </a:prstGeom>
          <a:ln>
            <a:solidFill>
              <a:srgbClr val="00669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AFE7ECDD-BEE1-A0E0-D2A8-5690EC9F58D5}"/>
              </a:ext>
            </a:extLst>
          </p:cNvPr>
          <p:cNvSpPr txBox="1"/>
          <p:nvPr/>
        </p:nvSpPr>
        <p:spPr>
          <a:xfrm>
            <a:off x="859671" y="2258122"/>
            <a:ext cx="6524030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WMA Policies on Prioritisation of Immunisation</a:t>
            </a:r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Conferences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Side events at the WHA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Training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Campaigns</a:t>
            </a:r>
          </a:p>
          <a:p>
            <a:endParaRPr lang="de-DE" dirty="0"/>
          </a:p>
        </p:txBody>
      </p:sp>
      <p:pic>
        <p:nvPicPr>
          <p:cNvPr id="9" name="Grafik 8" descr="Ein Bild, das Person, drinnen, Personen enthält.&#10;&#10;Automatisch generierte Beschreibung">
            <a:extLst>
              <a:ext uri="{FF2B5EF4-FFF2-40B4-BE49-F238E27FC236}">
                <a16:creationId xmlns:a16="http://schemas.microsoft.com/office/drawing/2014/main" id="{464E9397-9861-4C76-8088-D9A713058F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8532" y="3359165"/>
            <a:ext cx="4150313" cy="2766875"/>
          </a:xfrm>
          <a:prstGeom prst="rect">
            <a:avLst/>
          </a:prstGeom>
          <a:ln>
            <a:solidFill>
              <a:srgbClr val="00669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0940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7D6CBCD5-A9D8-16A3-977A-2D1E2BFC34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158" y="1143000"/>
            <a:ext cx="3962399" cy="56072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Grafik 3" descr="Ein Bild, das Person enthält.&#10;&#10;Automatisch generierte Beschreibung">
            <a:extLst>
              <a:ext uri="{FF2B5EF4-FFF2-40B4-BE49-F238E27FC236}">
                <a16:creationId xmlns:a16="http://schemas.microsoft.com/office/drawing/2014/main" id="{80EAE4BD-B2B1-014D-4FB4-F394DBE7C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3" y="1143000"/>
            <a:ext cx="3705726" cy="1955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84B77E6-2241-7A63-E460-96B22672E6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273" y="4038600"/>
            <a:ext cx="3705726" cy="1955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EDA6B860-1C3B-0967-AD12-FB09960B0C0D}"/>
              </a:ext>
            </a:extLst>
          </p:cNvPr>
          <p:cNvSpPr txBox="1"/>
          <p:nvPr/>
        </p:nvSpPr>
        <p:spPr>
          <a:xfrm>
            <a:off x="1665158" y="303768"/>
            <a:ext cx="82283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800" b="1" kern="0" dirty="0">
                <a:solidFill>
                  <a:srgbClr val="C00000"/>
                </a:solidFill>
                <a:latin typeface="+mj-lt"/>
                <a:ea typeface="ＭＳ Ｐゴシック" pitchFamily="29" charset="-128"/>
                <a:cs typeface="Franklin Gothic Book" charset="0"/>
              </a:rPr>
              <a:t>Influenza Campaign Patients with Asthma</a:t>
            </a:r>
          </a:p>
        </p:txBody>
      </p:sp>
      <p:pic>
        <p:nvPicPr>
          <p:cNvPr id="9" name="Picture 3" descr="https://upload.wikimedia.org/wikipedia/commons/b/b0/WMA_Logo.jpeg">
            <a:extLst>
              <a:ext uri="{FF2B5EF4-FFF2-40B4-BE49-F238E27FC236}">
                <a16:creationId xmlns:a16="http://schemas.microsoft.com/office/drawing/2014/main" id="{DC46AF8D-9759-742A-4104-0B1FFDCF1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248580" y="303768"/>
            <a:ext cx="138097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970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EDA6B860-1C3B-0967-AD12-FB09960B0C0D}"/>
              </a:ext>
            </a:extLst>
          </p:cNvPr>
          <p:cNvSpPr txBox="1"/>
          <p:nvPr/>
        </p:nvSpPr>
        <p:spPr>
          <a:xfrm>
            <a:off x="1665158" y="303768"/>
            <a:ext cx="82283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C00000"/>
                </a:solidFill>
                <a:latin typeface="+mj-lt"/>
              </a:rPr>
              <a:t>Educational material: blogs and videos</a:t>
            </a:r>
          </a:p>
        </p:txBody>
      </p:sp>
      <p:pic>
        <p:nvPicPr>
          <p:cNvPr id="6" name="Grafik 5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BBF0B7C4-C118-128A-6766-CC1499A35F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828800"/>
            <a:ext cx="4391418" cy="3581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A86710CD-84DF-5C2F-3A3D-864FDF4D88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389" y="2629666"/>
            <a:ext cx="5885611" cy="35814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BDEDF4C1-2E29-EB77-7406-087D612C8726}"/>
              </a:ext>
            </a:extLst>
          </p:cNvPr>
          <p:cNvSpPr txBox="1"/>
          <p:nvPr/>
        </p:nvSpPr>
        <p:spPr>
          <a:xfrm>
            <a:off x="7411910" y="2059807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C00000"/>
                </a:solidFill>
              </a:rPr>
              <a:t>Video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09A7DCF-ECB5-A24F-2A7E-C15344AB5B19}"/>
              </a:ext>
            </a:extLst>
          </p:cNvPr>
          <p:cNvSpPr txBox="1"/>
          <p:nvPr/>
        </p:nvSpPr>
        <p:spPr>
          <a:xfrm>
            <a:off x="3341309" y="1258731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C00000"/>
                </a:solidFill>
              </a:rPr>
              <a:t>Blogs</a:t>
            </a:r>
            <a:endParaRPr lang="de-DE" dirty="0"/>
          </a:p>
        </p:txBody>
      </p:sp>
      <p:pic>
        <p:nvPicPr>
          <p:cNvPr id="11" name="Picture 3" descr="https://upload.wikimedia.org/wikipedia/commons/b/b0/WMA_Logo.jpeg">
            <a:extLst>
              <a:ext uri="{FF2B5EF4-FFF2-40B4-BE49-F238E27FC236}">
                <a16:creationId xmlns:a16="http://schemas.microsoft.com/office/drawing/2014/main" id="{087AC95C-7976-A7B8-8A45-0C31F93FC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203610" y="303768"/>
            <a:ext cx="138097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629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5549E48-55B4-43FA-96F3-A3F777E0F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53" y="304802"/>
            <a:ext cx="11097349" cy="1573149"/>
          </a:xfrm>
          <a:prstGeom prst="rect">
            <a:avLst/>
          </a:prstGeom>
          <a:ln w="12700">
            <a:solidFill>
              <a:srgbClr val="EFEFEF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24AC5CD-658C-5045-A107-523DE49F34FF}"/>
              </a:ext>
            </a:extLst>
          </p:cNvPr>
          <p:cNvSpPr txBox="1"/>
          <p:nvPr/>
        </p:nvSpPr>
        <p:spPr>
          <a:xfrm>
            <a:off x="868680" y="405575"/>
            <a:ext cx="8411244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3600" b="1" kern="0" dirty="0">
                <a:solidFill>
                  <a:srgbClr val="C00000"/>
                </a:solidFill>
                <a:latin typeface="+mj-lt"/>
                <a:ea typeface="ＭＳ Ｐゴシック" pitchFamily="29" charset="-128"/>
                <a:cs typeface="Franklin Gothic Book" charset="0"/>
              </a:rPr>
              <a:t>Focus: Immunisation of Physicians</a:t>
            </a:r>
            <a:endParaRPr lang="en-GB" sz="36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784" y="76442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86984" y="1071836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3" descr="https://upload.wikimedia.org/wikipedia/commons/b/b0/WMA_Logo.jpeg">
            <a:extLst>
              <a:ext uri="{FF2B5EF4-FFF2-40B4-BE49-F238E27FC236}">
                <a16:creationId xmlns:a16="http://schemas.microsoft.com/office/drawing/2014/main" id="{3B197A6D-3042-024E-89C1-20BE7D763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068698" y="405575"/>
            <a:ext cx="138097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48FE9915-5BCF-F803-54E4-BA72AE2840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b="69980"/>
          <a:stretch/>
        </p:blipFill>
        <p:spPr>
          <a:xfrm>
            <a:off x="1296552" y="2118041"/>
            <a:ext cx="4796589" cy="4418346"/>
          </a:xfrm>
          <a:prstGeom prst="rect">
            <a:avLst/>
          </a:prstGeom>
          <a:ln>
            <a:solidFill>
              <a:srgbClr val="00669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4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2725A588-1B80-94EE-E701-E21FF9777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0506" y="1587137"/>
            <a:ext cx="1676187" cy="5143500"/>
          </a:xfrm>
          <a:prstGeom prst="rect">
            <a:avLst/>
          </a:prstGeom>
          <a:ln>
            <a:solidFill>
              <a:srgbClr val="00669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8696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5549E48-55B4-43FA-96F3-A3F777E0F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53" y="304802"/>
            <a:ext cx="11097349" cy="1573149"/>
          </a:xfrm>
          <a:prstGeom prst="rect">
            <a:avLst/>
          </a:prstGeom>
          <a:ln w="12700">
            <a:solidFill>
              <a:srgbClr val="EFEFEF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24AC5CD-658C-5045-A107-523DE49F34FF}"/>
              </a:ext>
            </a:extLst>
          </p:cNvPr>
          <p:cNvSpPr txBox="1"/>
          <p:nvPr/>
        </p:nvSpPr>
        <p:spPr>
          <a:xfrm>
            <a:off x="868680" y="405575"/>
            <a:ext cx="8411244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Addressing fake news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784" y="76442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86984" y="1071836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Grafik 2" descr="Ein Bild, das Computer enthält.&#10;&#10;Automatisch generierte Beschreibung">
            <a:extLst>
              <a:ext uri="{FF2B5EF4-FFF2-40B4-BE49-F238E27FC236}">
                <a16:creationId xmlns:a16="http://schemas.microsoft.com/office/drawing/2014/main" id="{A69E2294-55F9-4D4A-BBF9-F494859FE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071" y="2091095"/>
            <a:ext cx="3661257" cy="4160520"/>
          </a:xfrm>
          <a:prstGeom prst="rect">
            <a:avLst/>
          </a:prstGeom>
        </p:spPr>
      </p:pic>
      <p:pic>
        <p:nvPicPr>
          <p:cNvPr id="6" name="Grafik 5" descr="Ein Bild, das Hemd, Schild enthält.&#10;&#10;Automatisch generierte Beschreibung">
            <a:extLst>
              <a:ext uri="{FF2B5EF4-FFF2-40B4-BE49-F238E27FC236}">
                <a16:creationId xmlns:a16="http://schemas.microsoft.com/office/drawing/2014/main" id="{19B5EB64-E180-1B45-BEB3-8046D38D4C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4340" y="2351714"/>
            <a:ext cx="3703320" cy="3629253"/>
          </a:xfrm>
          <a:prstGeom prst="rect">
            <a:avLst/>
          </a:prstGeom>
        </p:spPr>
      </p:pic>
      <p:pic>
        <p:nvPicPr>
          <p:cNvPr id="10" name="Grafik 9" descr="Ein Bild, das drinnen, Person, Mann, Bildschirm enthält.&#10;&#10;Automatisch generierte Beschreibung">
            <a:extLst>
              <a:ext uri="{FF2B5EF4-FFF2-40B4-BE49-F238E27FC236}">
                <a16:creationId xmlns:a16="http://schemas.microsoft.com/office/drawing/2014/main" id="{1D5B0E2A-B8D9-4F40-8FC0-6C45318549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5592" y="3221994"/>
            <a:ext cx="3703320" cy="1888693"/>
          </a:xfrm>
          <a:prstGeom prst="rect">
            <a:avLst/>
          </a:prstGeom>
        </p:spPr>
      </p:pic>
      <p:pic>
        <p:nvPicPr>
          <p:cNvPr id="18" name="Picture 3" descr="https://upload.wikimedia.org/wikipedia/commons/b/b0/WMA_Logo.jpeg">
            <a:extLst>
              <a:ext uri="{FF2B5EF4-FFF2-40B4-BE49-F238E27FC236}">
                <a16:creationId xmlns:a16="http://schemas.microsoft.com/office/drawing/2014/main" id="{3B197A6D-3042-024E-89C1-20BE7D763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068698" y="405575"/>
            <a:ext cx="138097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583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28D31E1B-0407-4223-9642-0B642CBF5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7" name="Rectangle 196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67266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953" name="Titel 1">
            <a:extLst>
              <a:ext uri="{FF2B5EF4-FFF2-40B4-BE49-F238E27FC236}">
                <a16:creationId xmlns:a16="http://schemas.microsoft.com/office/drawing/2014/main" id="{E45B1166-8CEB-614F-8119-C33461011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5052369" cy="1035781"/>
          </a:xfrm>
        </p:spPr>
        <p:txBody>
          <a:bodyPr anchor="ctr">
            <a:normAutofit/>
          </a:bodyPr>
          <a:lstStyle/>
          <a:p>
            <a:r>
              <a:rPr lang="de-DE" altLang="de-DE" sz="3600" b="1"/>
              <a:t>WMA members‘ activities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6FFE5E-B167-6B4B-9EF0-9A143F479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9" y="2305531"/>
            <a:ext cx="4991629" cy="3896313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GB" altLang="de-DE" sz="2000" u="sng" dirty="0"/>
              <a:t>Latvia</a:t>
            </a:r>
          </a:p>
          <a:p>
            <a:pPr marL="0" indent="0">
              <a:buNone/>
            </a:pPr>
            <a:r>
              <a:rPr lang="en-GB" altLang="de-DE" sz="2000" dirty="0"/>
              <a:t>President has a weekly TV show and includes regularly influenza immunisation, articles in newspapers and email information to doctors</a:t>
            </a:r>
            <a:endParaRPr lang="de-CH" altLang="de-DE" sz="2000" dirty="0"/>
          </a:p>
          <a:p>
            <a:pPr marL="0" indent="0">
              <a:buNone/>
            </a:pPr>
            <a:r>
              <a:rPr lang="de-DE" altLang="de-DE" sz="2000" u="sng" dirty="0"/>
              <a:t>Taiwan</a:t>
            </a:r>
          </a:p>
          <a:p>
            <a:pPr marL="0" indent="0">
              <a:buNone/>
            </a:pPr>
            <a:r>
              <a:rPr lang="en-GB" altLang="de-DE" sz="2000" dirty="0"/>
              <a:t>Developed self-learning materials for physicians</a:t>
            </a:r>
            <a:r>
              <a:rPr lang="de-CH" altLang="de-DE" sz="2000" dirty="0"/>
              <a:t> </a:t>
            </a:r>
          </a:p>
          <a:p>
            <a:pPr marL="0" indent="0">
              <a:buNone/>
            </a:pPr>
            <a:r>
              <a:rPr lang="de-DE" altLang="de-DE" sz="2000" u="sng" dirty="0"/>
              <a:t>Japan</a:t>
            </a:r>
            <a:r>
              <a:rPr lang="de-DE" altLang="de-DE" sz="2000" dirty="0"/>
              <a:t>:</a:t>
            </a:r>
          </a:p>
          <a:p>
            <a:pPr marL="0" indent="0">
              <a:buNone/>
            </a:pPr>
            <a:r>
              <a:rPr lang="en-GB" altLang="de-DE" sz="2000" dirty="0"/>
              <a:t>Airing TV commercials and providing open lectures for the public</a:t>
            </a:r>
            <a:endParaRPr lang="de-CH" altLang="de-DE" sz="2000" dirty="0"/>
          </a:p>
          <a:p>
            <a:pPr marL="0" indent="0">
              <a:buNone/>
            </a:pPr>
            <a:r>
              <a:rPr lang="en-GB" altLang="de-DE" sz="2000" dirty="0"/>
              <a:t>JMA began to launch a signature-collecting campaign to demand the enhancement of routine vaccination</a:t>
            </a:r>
            <a:r>
              <a:rPr lang="de-CH" altLang="de-DE" sz="2000" dirty="0"/>
              <a:t> </a:t>
            </a:r>
          </a:p>
          <a:p>
            <a:pPr marL="0" indent="0"/>
            <a:endParaRPr lang="de-DE" altLang="de-DE" sz="700" dirty="0"/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70E96339-907C-46C3-99AC-31179B6F0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16299" y="608401"/>
            <a:ext cx="4637502" cy="5593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6DB5D146-7068-9B4D-E351-A522FE3F22E5}"/>
              </a:ext>
            </a:extLst>
          </p:cNvPr>
          <p:cNvSpPr txBox="1"/>
          <p:nvPr/>
        </p:nvSpPr>
        <p:spPr>
          <a:xfrm>
            <a:off x="6716298" y="2279281"/>
            <a:ext cx="463750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de-DE" u="sng" dirty="0"/>
              <a:t>Germany</a:t>
            </a:r>
          </a:p>
          <a:p>
            <a:r>
              <a:rPr lang="en-GB" altLang="de-DE" dirty="0"/>
              <a:t>Press release on importance of influenza immunisation </a:t>
            </a:r>
          </a:p>
          <a:p>
            <a:r>
              <a:rPr lang="en-GB" altLang="de-DE" u="sng" dirty="0"/>
              <a:t>USA</a:t>
            </a:r>
          </a:p>
          <a:p>
            <a:r>
              <a:rPr lang="en-GB" altLang="de-DE" dirty="0"/>
              <a:t>Article JAMA on hospitalization caused by influenza and immunisation rate</a:t>
            </a:r>
          </a:p>
          <a:p>
            <a:r>
              <a:rPr lang="en-GB" altLang="de-DE" u="sng" dirty="0"/>
              <a:t>Finland</a:t>
            </a:r>
          </a:p>
          <a:p>
            <a:r>
              <a:rPr lang="en-GB" altLang="de-DE" dirty="0"/>
              <a:t>Article on importance of influenza immunisation and gave several interviews</a:t>
            </a:r>
            <a:endParaRPr lang="de-DE" dirty="0"/>
          </a:p>
          <a:p>
            <a:r>
              <a:rPr lang="de-CH" altLang="de-DE" u="sng" dirty="0"/>
              <a:t>Korea</a:t>
            </a:r>
            <a:r>
              <a:rPr lang="de-CH" altLang="de-DE" dirty="0"/>
              <a:t> </a:t>
            </a:r>
          </a:p>
          <a:p>
            <a:r>
              <a:rPr lang="en-GB" altLang="de-DE" dirty="0"/>
              <a:t>Influenza immunisation program focusing on the immunisation of HP in clinics</a:t>
            </a:r>
          </a:p>
          <a:p>
            <a:endParaRPr lang="de-DE" dirty="0"/>
          </a:p>
        </p:txBody>
      </p:sp>
      <p:pic>
        <p:nvPicPr>
          <p:cNvPr id="7" name="Grafik 6" descr="Ein Bild, das Text, ClipArt, Vektorgrafiken enthält.&#10;&#10;Automatisch generierte Beschreibung">
            <a:extLst>
              <a:ext uri="{FF2B5EF4-FFF2-40B4-BE49-F238E27FC236}">
                <a16:creationId xmlns:a16="http://schemas.microsoft.com/office/drawing/2014/main" id="{494D9369-70F0-6465-8D87-6BB696C71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5488" y="560646"/>
            <a:ext cx="1727200" cy="143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246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28D31E1B-0407-4223-9642-0B642CBF5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7" name="Rectangle 196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67266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953" name="Titel 1">
            <a:extLst>
              <a:ext uri="{FF2B5EF4-FFF2-40B4-BE49-F238E27FC236}">
                <a16:creationId xmlns:a16="http://schemas.microsoft.com/office/drawing/2014/main" id="{E45B1166-8CEB-614F-8119-C33461011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5052369" cy="1035781"/>
          </a:xfrm>
        </p:spPr>
        <p:txBody>
          <a:bodyPr anchor="ctr">
            <a:normAutofit/>
          </a:bodyPr>
          <a:lstStyle/>
          <a:p>
            <a:r>
              <a:rPr lang="de-DE" altLang="de-DE" sz="3600" b="1" dirty="0"/>
              <a:t>Summary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6FFE5E-B167-6B4B-9EF0-9A143F479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305531"/>
            <a:ext cx="5672667" cy="4186709"/>
          </a:xfrm>
        </p:spPr>
        <p:txBody>
          <a:bodyPr anchor="ctr">
            <a:normAutofit/>
          </a:bodyPr>
          <a:lstStyle/>
          <a:p>
            <a:r>
              <a:rPr lang="en-GB" altLang="de-DE" sz="2400" dirty="0"/>
              <a:t>Barriers of vaccination: awareness, access and hesitancy</a:t>
            </a:r>
          </a:p>
          <a:p>
            <a:r>
              <a:rPr lang="en-GB" altLang="de-DE" sz="2400" dirty="0"/>
              <a:t>Equitable access in low - income countries</a:t>
            </a:r>
          </a:p>
          <a:p>
            <a:r>
              <a:rPr lang="en-GB" altLang="de-DE" sz="2400" dirty="0"/>
              <a:t>Addressing vaccine hesitancy: building trust </a:t>
            </a:r>
            <a:r>
              <a:rPr lang="en-GB" altLang="de-DE" sz="2400"/>
              <a:t>and communicate</a:t>
            </a:r>
            <a:endParaRPr lang="en-GB" altLang="de-DE" sz="2400" dirty="0"/>
          </a:p>
          <a:p>
            <a:r>
              <a:rPr lang="en-GB" altLang="de-DE" sz="2400" dirty="0"/>
              <a:t>Elderly people often with multimorbidity - need special care and continuity of care</a:t>
            </a:r>
          </a:p>
          <a:p>
            <a:r>
              <a:rPr lang="en-GB" altLang="de-DE" sz="2400" dirty="0"/>
              <a:t>HP should speak with one voice and work together to increase the uptake of vaccination</a:t>
            </a: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70E96339-907C-46C3-99AC-31179B6F0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16299" y="608401"/>
            <a:ext cx="4637502" cy="5593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 descr="Ein Bild, das Text, ClipArt, Vektorgrafiken enthält.&#10;&#10;Automatisch generierte Beschreibung">
            <a:extLst>
              <a:ext uri="{FF2B5EF4-FFF2-40B4-BE49-F238E27FC236}">
                <a16:creationId xmlns:a16="http://schemas.microsoft.com/office/drawing/2014/main" id="{494D9369-70F0-6465-8D87-6BB696C71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7777" y="777419"/>
            <a:ext cx="3789194" cy="314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728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28D31E1B-0407-4223-9642-0B642CBF5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67266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31" y="873940"/>
            <a:ext cx="5052369" cy="1035781"/>
          </a:xfrm>
        </p:spPr>
        <p:txBody>
          <a:bodyPr anchor="ctr">
            <a:normAutofit fontScale="90000"/>
          </a:bodyPr>
          <a:lstStyle/>
          <a:p>
            <a:r>
              <a:rPr lang="en-US" sz="3600" b="1" dirty="0"/>
              <a:t>World Medical Association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5" y="2087741"/>
            <a:ext cx="5984774" cy="4770259"/>
          </a:xfrm>
        </p:spPr>
        <p:txBody>
          <a:bodyPr anchor="ctr">
            <a:normAutofit fontScale="92500"/>
          </a:bodyPr>
          <a:lstStyle/>
          <a:p>
            <a:r>
              <a:rPr lang="en-US" altLang="de-DE" sz="2400" dirty="0">
                <a:latin typeface="Arial" panose="020B0604020202020204" pitchFamily="34" charset="0"/>
              </a:rPr>
              <a:t>International organization representing 9 million physicians worldwide</a:t>
            </a:r>
          </a:p>
          <a:p>
            <a:r>
              <a:rPr lang="en-US" altLang="de-DE" sz="2400" dirty="0">
                <a:latin typeface="Arial" panose="020B0604020202020204" pitchFamily="34" charset="0"/>
              </a:rPr>
              <a:t>Founded 18 September 18</a:t>
            </a:r>
            <a:r>
              <a:rPr lang="en-US" altLang="de-DE" sz="2400" baseline="30000" dirty="0">
                <a:latin typeface="Arial" panose="020B0604020202020204" pitchFamily="34" charset="0"/>
              </a:rPr>
              <a:t>th</a:t>
            </a:r>
            <a:r>
              <a:rPr lang="en-US" altLang="de-DE" sz="2400" dirty="0">
                <a:latin typeface="Arial" panose="020B0604020202020204" pitchFamily="34" charset="0"/>
              </a:rPr>
              <a:t>, 1947 in Paris</a:t>
            </a:r>
          </a:p>
          <a:p>
            <a:r>
              <a:rPr lang="en-US" altLang="de-DE" sz="2400" dirty="0">
                <a:latin typeface="Arial" panose="020B0604020202020204" pitchFamily="34" charset="0"/>
              </a:rPr>
              <a:t>115 National Medical Associations members in addition to individual associate members</a:t>
            </a:r>
          </a:p>
          <a:p>
            <a:r>
              <a:rPr lang="en-US" altLang="de-DE" sz="2400" dirty="0">
                <a:latin typeface="Arial" panose="020B0604020202020204" pitchFamily="34" charset="0"/>
              </a:rPr>
              <a:t>Mission: to ensure </a:t>
            </a:r>
          </a:p>
          <a:p>
            <a:pPr lvl="1"/>
            <a:r>
              <a:rPr lang="en-US" altLang="de-DE" dirty="0">
                <a:latin typeface="Arial" panose="020B0604020202020204" pitchFamily="34" charset="0"/>
              </a:rPr>
              <a:t>the independence of physicians</a:t>
            </a:r>
          </a:p>
          <a:p>
            <a:pPr lvl="1"/>
            <a:r>
              <a:rPr lang="en-US" altLang="de-DE" dirty="0">
                <a:latin typeface="Arial" panose="020B0604020202020204" pitchFamily="34" charset="0"/>
              </a:rPr>
              <a:t>the highest possible standard of medical ethics</a:t>
            </a:r>
          </a:p>
          <a:p>
            <a:pPr lvl="1"/>
            <a:r>
              <a:rPr lang="en-US" altLang="de-DE" dirty="0">
                <a:latin typeface="Arial" panose="020B0604020202020204" pitchFamily="34" charset="0"/>
              </a:rPr>
              <a:t>best medical practice</a:t>
            </a:r>
          </a:p>
          <a:p>
            <a:pPr lvl="1"/>
            <a:r>
              <a:rPr lang="en-US" dirty="0"/>
              <a:t>Acting on behalf of patients and physicians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0E96339-907C-46C3-99AC-31179B6F0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16299" y="608401"/>
            <a:ext cx="4637502" cy="5593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l="5305" r="5305"/>
          <a:stretch/>
        </p:blipFill>
        <p:spPr bwMode="auto">
          <a:xfrm>
            <a:off x="7447824" y="1391830"/>
            <a:ext cx="3699147" cy="323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5490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298" name="Textfeld 2">
            <a:extLst>
              <a:ext uri="{FF2B5EF4-FFF2-40B4-BE49-F238E27FC236}">
                <a16:creationId xmlns:a16="http://schemas.microsoft.com/office/drawing/2014/main" id="{CECE11A9-0409-CC4C-9CF6-60C490CCF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1" y="345810"/>
            <a:ext cx="5120561" cy="13255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de-DE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First vaccination- smallpox</a:t>
            </a:r>
            <a:endParaRPr lang="en-US" altLang="de-DE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5297" name="Textfeld 1">
            <a:extLst>
              <a:ext uri="{FF2B5EF4-FFF2-40B4-BE49-F238E27FC236}">
                <a16:creationId xmlns:a16="http://schemas.microsoft.com/office/drawing/2014/main" id="{010DD1BB-3701-4640-AF32-881906E60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1" y="1825624"/>
            <a:ext cx="5092194" cy="468656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 lnSpcReduction="10000"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ea typeface="+mn-ea"/>
              </a:rPr>
              <a:t>1790 Edward Jenner  used cow pox, a less serious version to protect against smallpox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ea typeface="+mn-ea"/>
              </a:rPr>
              <a:t>Vaccine met with skepticism - it is opposed to God’s will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ea typeface="+mn-ea"/>
              </a:rPr>
              <a:t>Fears of putting foreign substances into one’s body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ea typeface="+mn-ea"/>
              </a:rPr>
              <a:t>By 1980 small pox was eradicated from Earth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de-DE" b="1" dirty="0">
              <a:latin typeface="+mn-lt"/>
              <a:ea typeface="+mn-ea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CH" dirty="0">
                <a:latin typeface="+mn-lt"/>
              </a:rPr>
              <a:t>       2.5 </a:t>
            </a:r>
            <a:r>
              <a:rPr lang="de-CH" dirty="0" err="1">
                <a:latin typeface="+mn-lt"/>
              </a:rPr>
              <a:t>million</a:t>
            </a:r>
            <a:r>
              <a:rPr lang="de-CH" dirty="0">
                <a:latin typeface="+mn-lt"/>
              </a:rPr>
              <a:t> </a:t>
            </a:r>
            <a:r>
              <a:rPr lang="de-CH" dirty="0" err="1">
                <a:latin typeface="+mn-lt"/>
              </a:rPr>
              <a:t>deaths</a:t>
            </a:r>
            <a:r>
              <a:rPr lang="de-CH" dirty="0">
                <a:latin typeface="+mn-lt"/>
              </a:rPr>
              <a:t> </a:t>
            </a:r>
            <a:r>
              <a:rPr lang="de-CH" dirty="0" err="1">
                <a:latin typeface="+mn-lt"/>
              </a:rPr>
              <a:t>prevented</a:t>
            </a:r>
            <a:r>
              <a:rPr lang="de-CH" dirty="0">
                <a:latin typeface="+mn-lt"/>
              </a:rPr>
              <a:t> per </a:t>
            </a:r>
            <a:r>
              <a:rPr lang="de-CH" dirty="0" err="1">
                <a:latin typeface="+mn-lt"/>
              </a:rPr>
              <a:t>year</a:t>
            </a:r>
            <a:r>
              <a:rPr lang="de-CH" dirty="0">
                <a:latin typeface="+mn-lt"/>
              </a:rPr>
              <a:t> -  </a:t>
            </a:r>
            <a:r>
              <a:rPr lang="de-CH" dirty="0" err="1">
                <a:latin typeface="+mn-lt"/>
              </a:rPr>
              <a:t>from</a:t>
            </a:r>
            <a:r>
              <a:rPr lang="de-CH" dirty="0">
                <a:latin typeface="+mn-lt"/>
              </a:rPr>
              <a:t> </a:t>
            </a:r>
            <a:r>
              <a:rPr lang="de-CH" dirty="0" err="1">
                <a:latin typeface="+mn-lt"/>
              </a:rPr>
              <a:t>diseases</a:t>
            </a:r>
            <a:r>
              <a:rPr lang="de-CH" dirty="0">
                <a:latin typeface="+mn-lt"/>
              </a:rPr>
              <a:t> such </a:t>
            </a:r>
            <a:r>
              <a:rPr lang="de-CH" dirty="0" err="1">
                <a:latin typeface="+mn-lt"/>
              </a:rPr>
              <a:t>as</a:t>
            </a:r>
            <a:r>
              <a:rPr lang="de-CH" dirty="0">
                <a:latin typeface="+mn-lt"/>
              </a:rPr>
              <a:t> </a:t>
            </a:r>
            <a:r>
              <a:rPr lang="de-CH" dirty="0" err="1">
                <a:latin typeface="+mn-lt"/>
              </a:rPr>
              <a:t>diphtheria</a:t>
            </a:r>
            <a:r>
              <a:rPr lang="de-CH" dirty="0">
                <a:latin typeface="+mn-lt"/>
              </a:rPr>
              <a:t>, </a:t>
            </a:r>
            <a:r>
              <a:rPr lang="de-CH" dirty="0" err="1">
                <a:latin typeface="+mn-lt"/>
              </a:rPr>
              <a:t>tetanus</a:t>
            </a:r>
            <a:r>
              <a:rPr lang="de-CH" dirty="0">
                <a:latin typeface="+mn-lt"/>
              </a:rPr>
              <a:t>, </a:t>
            </a:r>
            <a:r>
              <a:rPr lang="de-CH" dirty="0" err="1">
                <a:latin typeface="+mn-lt"/>
              </a:rPr>
              <a:t>whooping</a:t>
            </a:r>
            <a:r>
              <a:rPr lang="de-CH" dirty="0">
                <a:latin typeface="+mn-lt"/>
              </a:rPr>
              <a:t> </a:t>
            </a:r>
            <a:r>
              <a:rPr lang="de-CH" dirty="0" err="1">
                <a:latin typeface="+mn-lt"/>
              </a:rPr>
              <a:t>cough</a:t>
            </a:r>
            <a:r>
              <a:rPr lang="de-CH" dirty="0">
                <a:latin typeface="+mn-lt"/>
              </a:rPr>
              <a:t> (pertussis) and </a:t>
            </a:r>
            <a:r>
              <a:rPr lang="de-CH" dirty="0" err="1">
                <a:latin typeface="+mn-lt"/>
              </a:rPr>
              <a:t>measles</a:t>
            </a:r>
            <a:r>
              <a:rPr lang="de-CH" dirty="0">
                <a:latin typeface="+mn-lt"/>
              </a:rPr>
              <a:t>. </a:t>
            </a:r>
            <a:endParaRPr lang="en-US" altLang="de-DE" b="1" dirty="0">
              <a:latin typeface="+mn-lt"/>
              <a:ea typeface="+mn-ea"/>
            </a:endParaRP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Arc 138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Grafik 2" descr="Ein Bild, das Text, darstellend enthält.&#10;&#10;Automatisch generierte Beschreibung">
            <a:extLst>
              <a:ext uri="{FF2B5EF4-FFF2-40B4-BE49-F238E27FC236}">
                <a16:creationId xmlns:a16="http://schemas.microsoft.com/office/drawing/2014/main" id="{DCC4CD3D-AA09-A429-0701-DB31CF8DDC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09" r="9315" b="3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sp>
        <p:nvSpPr>
          <p:cNvPr id="6" name="Pfeil nach rechts 5">
            <a:extLst>
              <a:ext uri="{FF2B5EF4-FFF2-40B4-BE49-F238E27FC236}">
                <a16:creationId xmlns:a16="http://schemas.microsoft.com/office/drawing/2014/main" id="{E1849504-1AB0-7526-B895-FBBEEBEC7ACA}"/>
              </a:ext>
            </a:extLst>
          </p:cNvPr>
          <p:cNvSpPr/>
          <p:nvPr/>
        </p:nvSpPr>
        <p:spPr>
          <a:xfrm>
            <a:off x="1004341" y="5156617"/>
            <a:ext cx="254833" cy="2998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 descr="Ein Bild, das Text, ClipArt, Vektorgrafiken enthält.&#10;&#10;Automatisch generierte Beschreibung">
            <a:extLst>
              <a:ext uri="{FF2B5EF4-FFF2-40B4-BE49-F238E27FC236}">
                <a16:creationId xmlns:a16="http://schemas.microsoft.com/office/drawing/2014/main" id="{BFE4A288-D9E0-64CA-E709-D4C8FB68F4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0702" y="3395153"/>
            <a:ext cx="3756957" cy="311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33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02FAD902-3E11-FB22-B035-A3FD6B003461}"/>
              </a:ext>
            </a:extLst>
          </p:cNvPr>
          <p:cNvSpPr txBox="1"/>
          <p:nvPr/>
        </p:nvSpPr>
        <p:spPr>
          <a:xfrm>
            <a:off x="1035843" y="686871"/>
            <a:ext cx="876538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4400" b="1" dirty="0">
                <a:latin typeface="+mj-lt"/>
                <a:ea typeface="+mj-ea"/>
                <a:cs typeface="+mj-cs"/>
              </a:rPr>
              <a:t>How to Improve vaccination rates?</a:t>
            </a:r>
            <a:endParaRPr lang="de-DE" sz="4400" b="1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A9C19444-046D-7057-E8FF-FCBD0876FF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4216323"/>
              </p:ext>
            </p:extLst>
          </p:nvPr>
        </p:nvGraphicFramePr>
        <p:xfrm>
          <a:off x="6392200" y="2156031"/>
          <a:ext cx="5199184" cy="4015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Ungleich 5">
            <a:extLst>
              <a:ext uri="{FF2B5EF4-FFF2-40B4-BE49-F238E27FC236}">
                <a16:creationId xmlns:a16="http://schemas.microsoft.com/office/drawing/2014/main" id="{8592A9FB-54CB-D17E-E0EA-650B038E213F}"/>
              </a:ext>
            </a:extLst>
          </p:cNvPr>
          <p:cNvSpPr/>
          <p:nvPr/>
        </p:nvSpPr>
        <p:spPr>
          <a:xfrm>
            <a:off x="2317384" y="3752880"/>
            <a:ext cx="662496" cy="646996"/>
          </a:xfrm>
          <a:prstGeom prst="mathNotEqual">
            <a:avLst>
              <a:gd name="adj1" fmla="val 23520"/>
              <a:gd name="adj2" fmla="val 6600000"/>
              <a:gd name="adj3" fmla="val 11760"/>
            </a:avLst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26A4655-6FE1-89BF-881C-F801480DE9CC}"/>
              </a:ext>
            </a:extLst>
          </p:cNvPr>
          <p:cNvSpPr/>
          <p:nvPr/>
        </p:nvSpPr>
        <p:spPr>
          <a:xfrm>
            <a:off x="542925" y="1456312"/>
            <a:ext cx="5553075" cy="4571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7A8A8EF-6278-B996-AC7D-5ED2B08EFA13}"/>
              </a:ext>
            </a:extLst>
          </p:cNvPr>
          <p:cNvSpPr/>
          <p:nvPr/>
        </p:nvSpPr>
        <p:spPr>
          <a:xfrm>
            <a:off x="6343841" y="1456312"/>
            <a:ext cx="2400110" cy="4571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7844F133-DCF2-CB8B-A6F1-AFE37603B896}"/>
              </a:ext>
            </a:extLst>
          </p:cNvPr>
          <p:cNvSpPr/>
          <p:nvPr/>
        </p:nvSpPr>
        <p:spPr>
          <a:xfrm>
            <a:off x="8991792" y="1456312"/>
            <a:ext cx="1057274" cy="4571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F02384FA-2CBC-77F3-1B14-26400EC39701}"/>
              </a:ext>
            </a:extLst>
          </p:cNvPr>
          <p:cNvSpPr/>
          <p:nvPr/>
        </p:nvSpPr>
        <p:spPr>
          <a:xfrm>
            <a:off x="1338262" y="2339192"/>
            <a:ext cx="2712180" cy="89013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High Income Country</a:t>
            </a:r>
          </a:p>
        </p:txBody>
      </p:sp>
      <p:sp>
        <p:nvSpPr>
          <p:cNvPr id="12" name="Abgerundetes Rechteck 11">
            <a:extLst>
              <a:ext uri="{FF2B5EF4-FFF2-40B4-BE49-F238E27FC236}">
                <a16:creationId xmlns:a16="http://schemas.microsoft.com/office/drawing/2014/main" id="{25A9B147-ADBE-4F53-C6C9-D54E906474A9}"/>
              </a:ext>
            </a:extLst>
          </p:cNvPr>
          <p:cNvSpPr/>
          <p:nvPr/>
        </p:nvSpPr>
        <p:spPr>
          <a:xfrm>
            <a:off x="1338262" y="4956621"/>
            <a:ext cx="2712180" cy="89013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LMIC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DDC8CF73-1D33-EDDF-BC8C-48683844C9E8}"/>
              </a:ext>
            </a:extLst>
          </p:cNvPr>
          <p:cNvSpPr/>
          <p:nvPr/>
        </p:nvSpPr>
        <p:spPr>
          <a:xfrm rot="5400000">
            <a:off x="4473346" y="4032672"/>
            <a:ext cx="2998040" cy="4571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6268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feld 2">
            <a:extLst>
              <a:ext uri="{FF2B5EF4-FFF2-40B4-BE49-F238E27FC236}">
                <a16:creationId xmlns:a16="http://schemas.microsoft.com/office/drawing/2014/main" id="{CECE11A9-0409-CC4C-9CF6-60C490CCF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844" y="375932"/>
            <a:ext cx="73617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4400" b="1" dirty="0">
                <a:latin typeface="+mj-lt"/>
              </a:rPr>
              <a:t>COVID 19 – Vaccine </a:t>
            </a:r>
            <a:r>
              <a:rPr lang="en-GB" altLang="de-DE" sz="4400" b="1" dirty="0">
                <a:latin typeface="+mj-lt"/>
              </a:rPr>
              <a:t>hesitancy</a:t>
            </a:r>
            <a:endParaRPr lang="en-GB" altLang="de-DE" sz="4400" dirty="0">
              <a:latin typeface="+mj-lt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EFC925C-AF21-70AE-7CF1-B341934F7F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2775" y="1400245"/>
            <a:ext cx="4099400" cy="331856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0D78CE7-7AD0-9D8E-B121-8A77BF0CAB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4821" y="289955"/>
            <a:ext cx="3865437" cy="6107914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A22B96EB-5C27-9568-E356-DB961CEFEADE}"/>
              </a:ext>
            </a:extLst>
          </p:cNvPr>
          <p:cNvSpPr txBox="1"/>
          <p:nvPr/>
        </p:nvSpPr>
        <p:spPr>
          <a:xfrm>
            <a:off x="1657350" y="5072896"/>
            <a:ext cx="559951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/>
              <a:t>Europe: COVID 19 vaccination rates between 30% - 86%</a:t>
            </a:r>
          </a:p>
          <a:p>
            <a:endParaRPr lang="de-DE" sz="1600"/>
          </a:p>
          <a:p>
            <a:r>
              <a:rPr lang="de-DE" sz="1400"/>
              <a:t>Data: </a:t>
            </a:r>
          </a:p>
          <a:p>
            <a:r>
              <a:rPr lang="de-DE" sz="1400"/>
              <a:t>European Centre for Disease Prevention and Control</a:t>
            </a:r>
          </a:p>
          <a:p>
            <a:endParaRPr lang="de-DE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E55888B-3B3B-FA91-6A20-33CCB08D1197}"/>
              </a:ext>
            </a:extLst>
          </p:cNvPr>
          <p:cNvSpPr/>
          <p:nvPr/>
        </p:nvSpPr>
        <p:spPr>
          <a:xfrm>
            <a:off x="106936" y="1688757"/>
            <a:ext cx="600075" cy="577024"/>
          </a:xfrm>
          <a:prstGeom prst="ellipse">
            <a:avLst/>
          </a:prstGeom>
          <a:solidFill>
            <a:schemeClr val="accent2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ing 10">
            <a:extLst>
              <a:ext uri="{FF2B5EF4-FFF2-40B4-BE49-F238E27FC236}">
                <a16:creationId xmlns:a16="http://schemas.microsoft.com/office/drawing/2014/main" id="{DAC98154-12BA-5618-5DFF-139610D39B84}"/>
              </a:ext>
            </a:extLst>
          </p:cNvPr>
          <p:cNvSpPr/>
          <p:nvPr/>
        </p:nvSpPr>
        <p:spPr>
          <a:xfrm>
            <a:off x="-538803" y="1084717"/>
            <a:ext cx="1875343" cy="1785104"/>
          </a:xfrm>
          <a:prstGeom prst="donut">
            <a:avLst>
              <a:gd name="adj" fmla="val 4084"/>
            </a:avLst>
          </a:prstGeom>
          <a:solidFill>
            <a:srgbClr val="FFC003"/>
          </a:solidFill>
          <a:ln w="0">
            <a:solidFill>
              <a:srgbClr val="FFC00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15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3" descr="https://upload.wikimedia.org/wikipedia/commons/b/b0/WMA_Logo.jpeg">
            <a:extLst>
              <a:ext uri="{FF2B5EF4-FFF2-40B4-BE49-F238E27FC236}">
                <a16:creationId xmlns:a16="http://schemas.microsoft.com/office/drawing/2014/main" id="{4D2289D0-FE29-AB41-BDA5-0EA28DDBB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740111" y="1348090"/>
            <a:ext cx="3578323" cy="2987899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Arc 74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298" name="Textfeld 2">
            <a:extLst>
              <a:ext uri="{FF2B5EF4-FFF2-40B4-BE49-F238E27FC236}">
                <a16:creationId xmlns:a16="http://schemas.microsoft.com/office/drawing/2014/main" id="{CECE11A9-0409-CC4C-9CF6-60C490CCF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1" y="479493"/>
            <a:ext cx="6028344" cy="13255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de-DE" sz="4400" b="1" dirty="0">
                <a:latin typeface="+mj-lt"/>
                <a:ea typeface="+mj-ea"/>
                <a:cs typeface="+mj-cs"/>
              </a:rPr>
              <a:t>H</a:t>
            </a:r>
            <a:r>
              <a:rPr lang="en-US" altLang="de-DE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esitancy of vaccination </a:t>
            </a:r>
            <a:endParaRPr lang="en-US" altLang="de-DE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5297" name="Textfeld 1">
            <a:extLst>
              <a:ext uri="{FF2B5EF4-FFF2-40B4-BE49-F238E27FC236}">
                <a16:creationId xmlns:a16="http://schemas.microsoft.com/office/drawing/2014/main" id="{010DD1BB-3701-4640-AF32-881906E60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1" y="1643063"/>
            <a:ext cx="6751748" cy="435300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de-DE" dirty="0">
                <a:latin typeface="+mn-lt"/>
                <a:ea typeface="+mn-ea"/>
              </a:rPr>
              <a:t>low perception of risk, including the risk of infecting others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de-DE" dirty="0">
                <a:latin typeface="+mn-lt"/>
                <a:ea typeface="+mn-ea"/>
              </a:rPr>
              <a:t>fear of possible and perceived side effects from vaccination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de-DE" dirty="0">
                <a:latin typeface="+mn-lt"/>
                <a:ea typeface="+mn-ea"/>
              </a:rPr>
              <a:t>questions about the effectiveness of the vaccine; broader anti-vaccine sentiments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de-DE" dirty="0">
                <a:latin typeface="+mn-lt"/>
                <a:ea typeface="+mn-ea"/>
              </a:rPr>
              <a:t>misleading reports in the mainstream media and social media, internet and from researchers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de-DE" dirty="0">
                <a:latin typeface="+mn-lt"/>
                <a:ea typeface="+mn-ea"/>
              </a:rPr>
              <a:t>a general lack of accurate information about immunization and vaccination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de-DE" dirty="0">
                <a:latin typeface="+mn-lt"/>
                <a:ea typeface="+mn-ea"/>
              </a:rPr>
              <a:t>Religious and cultural particularities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de-DE" dirty="0">
                <a:latin typeface="+mn-lt"/>
                <a:ea typeface="+mn-ea"/>
              </a:rPr>
              <a:t>    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1AE2995-7BFD-D8AD-258E-2B52E52E4FBB}"/>
              </a:ext>
            </a:extLst>
          </p:cNvPr>
          <p:cNvSpPr txBox="1"/>
          <p:nvPr/>
        </p:nvSpPr>
        <p:spPr>
          <a:xfrm>
            <a:off x="831602" y="6099161"/>
            <a:ext cx="7855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de-DE" sz="2400" dirty="0">
                <a:solidFill>
                  <a:srgbClr val="00669E"/>
                </a:solidFill>
              </a:rPr>
              <a:t>emotional, cultural, social, religious, political, cognitive factors</a:t>
            </a:r>
            <a:endParaRPr lang="de-DE" sz="2400" dirty="0">
              <a:solidFill>
                <a:srgbClr val="0066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081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5A5F1D7-F0D0-4687-9BD3-CA6A0714C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45029" y="1965434"/>
            <a:ext cx="5362226" cy="3871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200" b="1" dirty="0">
              <a:solidFill>
                <a:srgbClr val="00669E"/>
              </a:solidFill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8AEAE437-10F7-2B20-D914-9F360E94ED13}"/>
              </a:ext>
            </a:extLst>
          </p:cNvPr>
          <p:cNvSpPr txBox="1"/>
          <p:nvPr/>
        </p:nvSpPr>
        <p:spPr>
          <a:xfrm>
            <a:off x="648864" y="759390"/>
            <a:ext cx="5590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+mj-lt"/>
                <a:ea typeface="+mj-ea"/>
                <a:cs typeface="+mj-cs"/>
              </a:rPr>
              <a:t>Addressing vaccine hesitancy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E2FF81E-35E6-7318-E3D5-31DB6C3B5730}"/>
              </a:ext>
            </a:extLst>
          </p:cNvPr>
          <p:cNvSpPr txBox="1"/>
          <p:nvPr/>
        </p:nvSpPr>
        <p:spPr>
          <a:xfrm>
            <a:off x="632627" y="1293950"/>
            <a:ext cx="20500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 err="1">
                <a:latin typeface="+mj-lt"/>
                <a:ea typeface="+mj-ea"/>
                <a:cs typeface="+mj-cs"/>
              </a:rPr>
              <a:t>Role</a:t>
            </a:r>
            <a:r>
              <a:rPr lang="de-DE" sz="2000" dirty="0"/>
              <a:t> </a:t>
            </a:r>
            <a:r>
              <a:rPr lang="de-DE" sz="3600" b="1" dirty="0" err="1">
                <a:latin typeface="+mj-lt"/>
                <a:ea typeface="+mj-ea"/>
                <a:cs typeface="+mj-cs"/>
              </a:rPr>
              <a:t>of</a:t>
            </a:r>
            <a:r>
              <a:rPr lang="de-DE" sz="3600" b="1" dirty="0">
                <a:latin typeface="+mj-lt"/>
                <a:ea typeface="+mj-ea"/>
                <a:cs typeface="+mj-cs"/>
              </a:rPr>
              <a:t> HP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AA0945E-6E17-799E-DF29-74C8ECD40EB5}"/>
              </a:ext>
            </a:extLst>
          </p:cNvPr>
          <p:cNvSpPr txBox="1"/>
          <p:nvPr/>
        </p:nvSpPr>
        <p:spPr>
          <a:xfrm>
            <a:off x="632627" y="2318842"/>
            <a:ext cx="3150204" cy="4062651"/>
          </a:xfrm>
          <a:prstGeom prst="rect">
            <a:avLst/>
          </a:prstGeom>
          <a:solidFill>
            <a:srgbClr val="00669E">
              <a:alpha val="9000"/>
            </a:srgbClr>
          </a:solidFill>
          <a:ln>
            <a:solidFill>
              <a:srgbClr val="00669E"/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b="1" u="sng" dirty="0">
                <a:solidFill>
                  <a:srgbClr val="00669E"/>
                </a:solidFill>
              </a:rPr>
              <a:t>Training</a:t>
            </a:r>
          </a:p>
          <a:p>
            <a:endParaRPr lang="de-DE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Communication and counselling skill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Religious literacy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Medical and epidemiological knowledge</a:t>
            </a:r>
          </a:p>
          <a:p>
            <a:endParaRPr lang="en-GB" sz="2200" dirty="0"/>
          </a:p>
          <a:p>
            <a:r>
              <a:rPr lang="en-GB" sz="1600" dirty="0"/>
              <a:t>(affective counselling: empathy, active listening, cultural competence, and interpersonal communication)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1064F90-1295-F2FF-A22C-45172EC23EC8}"/>
              </a:ext>
            </a:extLst>
          </p:cNvPr>
          <p:cNvSpPr txBox="1"/>
          <p:nvPr/>
        </p:nvSpPr>
        <p:spPr>
          <a:xfrm>
            <a:off x="4169345" y="2301221"/>
            <a:ext cx="4475820" cy="4062651"/>
          </a:xfrm>
          <a:prstGeom prst="rect">
            <a:avLst/>
          </a:prstGeom>
          <a:solidFill>
            <a:srgbClr val="00669E">
              <a:alpha val="10019"/>
            </a:srgbClr>
          </a:solidFill>
          <a:ln>
            <a:solidFill>
              <a:srgbClr val="00669E"/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b="1" u="sng" dirty="0" err="1">
                <a:solidFill>
                  <a:srgbClr val="00669E"/>
                </a:solidFill>
              </a:rPr>
              <a:t>Counseling</a:t>
            </a:r>
            <a:endParaRPr lang="de-DE" sz="2400" b="1" u="sng" dirty="0">
              <a:solidFill>
                <a:srgbClr val="00669E"/>
              </a:solidFill>
            </a:endParaRPr>
          </a:p>
          <a:p>
            <a:endParaRPr lang="de-DE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Relation and trust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Educating patients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Recommend vaccination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Leave time for decision to be made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Impartiality – avoiding appearance of conflict of interest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Payment vs time spend counselling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8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295A835-6708-13F4-EE09-D2E622F79C15}"/>
              </a:ext>
            </a:extLst>
          </p:cNvPr>
          <p:cNvSpPr txBox="1"/>
          <p:nvPr/>
        </p:nvSpPr>
        <p:spPr>
          <a:xfrm>
            <a:off x="7753056" y="735112"/>
            <a:ext cx="4148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/>
              <a:t>The Vaccine </a:t>
            </a:r>
            <a:r>
              <a:rPr lang="de-CH" sz="1200" dirty="0" err="1"/>
              <a:t>Hesitancy</a:t>
            </a:r>
            <a:r>
              <a:rPr lang="de-CH" sz="1200" dirty="0"/>
              <a:t> </a:t>
            </a:r>
            <a:r>
              <a:rPr lang="de-CH" sz="1200" dirty="0" err="1"/>
              <a:t>Determinants</a:t>
            </a:r>
            <a:r>
              <a:rPr lang="de-CH" sz="1200" dirty="0"/>
              <a:t> Model (2011), Dubé E., </a:t>
            </a:r>
            <a:r>
              <a:rPr lang="de-CH" sz="1200" dirty="0" err="1"/>
              <a:t>Laberge</a:t>
            </a:r>
            <a:r>
              <a:rPr lang="de-CH" sz="1200" dirty="0"/>
              <a:t> C., </a:t>
            </a:r>
            <a:r>
              <a:rPr lang="de-CH" sz="1200" dirty="0" err="1"/>
              <a:t>Guay</a:t>
            </a:r>
            <a:r>
              <a:rPr lang="de-CH" sz="1200" dirty="0"/>
              <a:t> M., </a:t>
            </a:r>
            <a:r>
              <a:rPr lang="de-CH" sz="1200" dirty="0" err="1"/>
              <a:t>Bramadat</a:t>
            </a:r>
            <a:r>
              <a:rPr lang="de-CH" sz="1200" dirty="0"/>
              <a:t> P., Roy R., Bettinger J.A. Vaccine </a:t>
            </a:r>
            <a:r>
              <a:rPr lang="de-CH" sz="1200" dirty="0" err="1"/>
              <a:t>hesitancy</a:t>
            </a:r>
            <a:r>
              <a:rPr lang="de-CH" sz="1200" dirty="0"/>
              <a:t>: An </a:t>
            </a:r>
            <a:r>
              <a:rPr lang="de-CH" sz="1200" dirty="0" err="1"/>
              <a:t>overview</a:t>
            </a:r>
            <a:r>
              <a:rPr lang="de-CH" sz="1200" dirty="0"/>
              <a:t>. Hum. </a:t>
            </a:r>
            <a:r>
              <a:rPr lang="de-CH" sz="1200" dirty="0" err="1"/>
              <a:t>Vaccines</a:t>
            </a:r>
            <a:r>
              <a:rPr lang="de-CH" sz="1200" dirty="0"/>
              <a:t> </a:t>
            </a:r>
            <a:r>
              <a:rPr lang="de-CH" sz="1200" dirty="0" err="1"/>
              <a:t>Immunother</a:t>
            </a:r>
            <a:r>
              <a:rPr lang="de-CH" sz="1200" dirty="0"/>
              <a:t>. 2013;9:1763–1773. </a:t>
            </a:r>
            <a:r>
              <a:rPr lang="de-CH" sz="1200" dirty="0" err="1"/>
              <a:t>doi</a:t>
            </a:r>
            <a:r>
              <a:rPr lang="de-CH" sz="1200" dirty="0"/>
              <a:t>: 10.4161/hv.24657.</a:t>
            </a:r>
            <a:endParaRPr lang="de-DE" sz="12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D34D344-FB0A-A745-B1A1-1A1AA13BA8C4}"/>
              </a:ext>
            </a:extLst>
          </p:cNvPr>
          <p:cNvSpPr txBox="1"/>
          <p:nvPr/>
        </p:nvSpPr>
        <p:spPr>
          <a:xfrm>
            <a:off x="8961860" y="2318842"/>
            <a:ext cx="2939332" cy="4001095"/>
          </a:xfrm>
          <a:prstGeom prst="rect">
            <a:avLst/>
          </a:prstGeom>
          <a:solidFill>
            <a:srgbClr val="00669E">
              <a:alpha val="11161"/>
            </a:srgbClr>
          </a:solidFill>
          <a:ln>
            <a:solidFill>
              <a:srgbClr val="00669E"/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b="1" u="sng" dirty="0">
                <a:solidFill>
                  <a:srgbClr val="00669E"/>
                </a:solidFill>
              </a:rPr>
              <a:t>Vaccine </a:t>
            </a:r>
            <a:r>
              <a:rPr lang="de-DE" sz="2400" b="1" u="sng" dirty="0" err="1">
                <a:solidFill>
                  <a:srgbClr val="00669E"/>
                </a:solidFill>
              </a:rPr>
              <a:t>delivery</a:t>
            </a:r>
            <a:r>
              <a:rPr lang="de-DE" sz="2400" b="1" u="sng" dirty="0">
                <a:solidFill>
                  <a:srgbClr val="00669E"/>
                </a:solidFill>
              </a:rPr>
              <a:t> </a:t>
            </a:r>
            <a:r>
              <a:rPr lang="de-DE" sz="2400" b="1" u="sng" dirty="0" err="1">
                <a:solidFill>
                  <a:srgbClr val="00669E"/>
                </a:solidFill>
              </a:rPr>
              <a:t>service</a:t>
            </a:r>
            <a:endParaRPr lang="de-DE" sz="2400" b="1" u="sng" dirty="0">
              <a:solidFill>
                <a:srgbClr val="00669E"/>
              </a:solidFill>
            </a:endParaRPr>
          </a:p>
          <a:p>
            <a:endParaRPr lang="de-DE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Relationship of trust and confidence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Continuity of care</a:t>
            </a:r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</p:txBody>
      </p:sp>
    </p:spTree>
    <p:extLst>
      <p:ext uri="{BB962C8B-B14F-4D97-AF65-F5344CB8AC3E}">
        <p14:creationId xmlns:p14="http://schemas.microsoft.com/office/powerpoint/2010/main" val="2908196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298" name="Textfeld 2">
            <a:extLst>
              <a:ext uri="{FF2B5EF4-FFF2-40B4-BE49-F238E27FC236}">
                <a16:creationId xmlns:a16="http://schemas.microsoft.com/office/drawing/2014/main" id="{CECE11A9-0409-CC4C-9CF6-60C490CCF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1" y="345810"/>
            <a:ext cx="5120561" cy="13255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de-DE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Elderly Generation</a:t>
            </a:r>
            <a:endParaRPr lang="en-US" altLang="de-DE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5297" name="Textfeld 1">
            <a:extLst>
              <a:ext uri="{FF2B5EF4-FFF2-40B4-BE49-F238E27FC236}">
                <a16:creationId xmlns:a16="http://schemas.microsoft.com/office/drawing/2014/main" id="{010DD1BB-3701-4640-AF32-881906E60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588" y="1768361"/>
            <a:ext cx="5678330" cy="25177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de-DE" sz="2200" b="1" dirty="0">
                <a:latin typeface="+mn-lt"/>
                <a:ea typeface="+mn-ea"/>
              </a:rPr>
              <a:t>Multimorbidity – coexistence of 2 or more chronic conditions: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latin typeface="+mn-lt"/>
              </a:rPr>
              <a:t>60% for those aged 65-74 years and 80% for those aged ≥85 years </a:t>
            </a:r>
            <a:r>
              <a:rPr lang="en-GB" sz="2200" baseline="30000" dirty="0">
                <a:latin typeface="+mn-lt"/>
              </a:rPr>
              <a:t>(1)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latin typeface="+mn-lt"/>
              </a:rPr>
              <a:t>Higher risk of death, disability, poor functional status, poor quality of life, adverse drug events, and other adverse outcomes. </a:t>
            </a:r>
            <a:r>
              <a:rPr lang="en-GB" sz="2200" baseline="30000" dirty="0">
                <a:latin typeface="+mn-lt"/>
              </a:rPr>
              <a:t>(1)</a:t>
            </a: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CH" baseline="300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de-DE" b="1" baseline="30000" dirty="0">
              <a:latin typeface="+mn-lt"/>
              <a:ea typeface="+mn-ea"/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de-DE" b="1" dirty="0">
              <a:latin typeface="+mn-lt"/>
              <a:ea typeface="+mn-ea"/>
            </a:endParaRP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Arc 138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16BA70D-9E1C-BE5C-2F73-E88A2103ABCA}"/>
              </a:ext>
            </a:extLst>
          </p:cNvPr>
          <p:cNvSpPr txBox="1"/>
          <p:nvPr/>
        </p:nvSpPr>
        <p:spPr>
          <a:xfrm>
            <a:off x="7794884" y="5538897"/>
            <a:ext cx="4161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1 </a:t>
            </a:r>
            <a:r>
              <a:rPr lang="de-CH" sz="1200" dirty="0" err="1"/>
              <a:t>Multimorbidity</a:t>
            </a:r>
            <a:r>
              <a:rPr lang="de-CH" sz="1200" dirty="0"/>
              <a:t> in </a:t>
            </a:r>
            <a:r>
              <a:rPr lang="de-CH" sz="1200" dirty="0" err="1"/>
              <a:t>older</a:t>
            </a:r>
            <a:r>
              <a:rPr lang="de-CH" sz="1200" dirty="0"/>
              <a:t> </a:t>
            </a:r>
            <a:r>
              <a:rPr lang="de-CH" sz="1200" dirty="0" err="1"/>
              <a:t>adults</a:t>
            </a:r>
            <a:r>
              <a:rPr lang="de-CH" sz="1200" b="1" dirty="0"/>
              <a:t>; </a:t>
            </a:r>
            <a:r>
              <a:rPr lang="de-CH" sz="1200" dirty="0"/>
              <a:t>Marcel E </a:t>
            </a:r>
            <a:r>
              <a:rPr lang="de-CH" sz="1200" dirty="0" err="1"/>
              <a:t>Salive</a:t>
            </a:r>
            <a:r>
              <a:rPr lang="de-CH" sz="1200" dirty="0"/>
              <a:t> , </a:t>
            </a:r>
            <a:r>
              <a:rPr lang="de-CH" sz="1200" dirty="0" err="1"/>
              <a:t>Epidemiol</a:t>
            </a:r>
            <a:r>
              <a:rPr lang="de-CH" sz="1200" dirty="0"/>
              <a:t> Rev, 2013;35:75-83.  </a:t>
            </a:r>
            <a:r>
              <a:rPr lang="de-CH" sz="1200" dirty="0" err="1"/>
              <a:t>doi</a:t>
            </a:r>
            <a:r>
              <a:rPr lang="de-CH" sz="1200" dirty="0"/>
              <a:t>: 10.1093/</a:t>
            </a:r>
            <a:r>
              <a:rPr lang="de-CH" sz="1200" dirty="0" err="1"/>
              <a:t>epirev</a:t>
            </a:r>
            <a:r>
              <a:rPr lang="de-CH" sz="1200" dirty="0"/>
              <a:t>/mxs009. </a:t>
            </a:r>
            <a:r>
              <a:rPr lang="de-CH" sz="1200" dirty="0" err="1"/>
              <a:t>Epub</a:t>
            </a:r>
            <a:r>
              <a:rPr lang="de-CH" sz="1200" dirty="0"/>
              <a:t> 2013 Jan 31.  PMID: </a:t>
            </a:r>
            <a:r>
              <a:rPr lang="de-CH" sz="1200" b="1" dirty="0"/>
              <a:t>23372025</a:t>
            </a:r>
            <a:r>
              <a:rPr lang="de-CH" sz="1200" dirty="0"/>
              <a:t>  DOI: </a:t>
            </a:r>
            <a:r>
              <a:rPr lang="de-CH" sz="1200" dirty="0">
                <a:hlinkClick r:id="rId3"/>
              </a:rPr>
              <a:t>10.1093/epirev/mxs009 </a:t>
            </a:r>
            <a:endParaRPr lang="de-CH" sz="1200" dirty="0"/>
          </a:p>
          <a:p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00BB740-D9A2-696E-2F4F-9EC6FCF8E113}"/>
              </a:ext>
            </a:extLst>
          </p:cNvPr>
          <p:cNvSpPr txBox="1"/>
          <p:nvPr/>
        </p:nvSpPr>
        <p:spPr>
          <a:xfrm>
            <a:off x="985647" y="4517598"/>
            <a:ext cx="6077928" cy="250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GB" sz="2200" dirty="0"/>
              <a:t>High need for complex clinical care </a:t>
            </a:r>
            <a:r>
              <a:rPr lang="en-GB" sz="2200" baseline="30000" dirty="0"/>
              <a:t>(1)</a:t>
            </a: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GB" sz="2200" dirty="0"/>
              <a:t>Higher complication rates at vaccination</a:t>
            </a: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GB" sz="2200" dirty="0"/>
              <a:t>Important to see regularly their physician;  use vaccination appointment for general check up or vice versa</a:t>
            </a: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GB" sz="2200" dirty="0"/>
              <a:t>Continuity of care – high quality of care</a:t>
            </a:r>
          </a:p>
          <a:p>
            <a:endParaRPr lang="de-DE" dirty="0"/>
          </a:p>
        </p:txBody>
      </p:sp>
      <p:sp>
        <p:nvSpPr>
          <p:cNvPr id="13" name="Pfeil nach rechts 12">
            <a:extLst>
              <a:ext uri="{FF2B5EF4-FFF2-40B4-BE49-F238E27FC236}">
                <a16:creationId xmlns:a16="http://schemas.microsoft.com/office/drawing/2014/main" id="{3C17A33B-88BA-06B6-478D-8B59F41B8882}"/>
              </a:ext>
            </a:extLst>
          </p:cNvPr>
          <p:cNvSpPr/>
          <p:nvPr/>
        </p:nvSpPr>
        <p:spPr>
          <a:xfrm>
            <a:off x="761377" y="4850270"/>
            <a:ext cx="254833" cy="2998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 nach rechts 13">
            <a:extLst>
              <a:ext uri="{FF2B5EF4-FFF2-40B4-BE49-F238E27FC236}">
                <a16:creationId xmlns:a16="http://schemas.microsoft.com/office/drawing/2014/main" id="{F94F85DA-3735-5BBA-72D9-D0987B14032B}"/>
              </a:ext>
            </a:extLst>
          </p:cNvPr>
          <p:cNvSpPr/>
          <p:nvPr/>
        </p:nvSpPr>
        <p:spPr>
          <a:xfrm>
            <a:off x="757585" y="4475643"/>
            <a:ext cx="254833" cy="2998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Pfeil nach rechts 14">
            <a:extLst>
              <a:ext uri="{FF2B5EF4-FFF2-40B4-BE49-F238E27FC236}">
                <a16:creationId xmlns:a16="http://schemas.microsoft.com/office/drawing/2014/main" id="{02C22907-E64C-B7FE-DDDB-7248F8ECFAB0}"/>
              </a:ext>
            </a:extLst>
          </p:cNvPr>
          <p:cNvSpPr/>
          <p:nvPr/>
        </p:nvSpPr>
        <p:spPr>
          <a:xfrm>
            <a:off x="757585" y="5279624"/>
            <a:ext cx="254833" cy="2998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 descr="Ein Bild, das Text, Person, Tisch enthält.&#10;&#10;Automatisch generierte Beschreibung">
            <a:extLst>
              <a:ext uri="{FF2B5EF4-FFF2-40B4-BE49-F238E27FC236}">
                <a16:creationId xmlns:a16="http://schemas.microsoft.com/office/drawing/2014/main" id="{4E4B6744-41BD-2A89-462F-BE27511D26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832" t="343" r="29804" b="-343"/>
          <a:stretch/>
        </p:blipFill>
        <p:spPr>
          <a:xfrm>
            <a:off x="6461201" y="-81389"/>
            <a:ext cx="3026957" cy="3026957"/>
          </a:xfrm>
          <a:prstGeom prst="ellipse">
            <a:avLst/>
          </a:prstGeom>
        </p:spPr>
      </p:pic>
      <p:sp>
        <p:nvSpPr>
          <p:cNvPr id="19" name="Pfeil nach rechts 18">
            <a:extLst>
              <a:ext uri="{FF2B5EF4-FFF2-40B4-BE49-F238E27FC236}">
                <a16:creationId xmlns:a16="http://schemas.microsoft.com/office/drawing/2014/main" id="{1A56296D-3C67-8AE0-3833-0C9C98E09033}"/>
              </a:ext>
            </a:extLst>
          </p:cNvPr>
          <p:cNvSpPr/>
          <p:nvPr/>
        </p:nvSpPr>
        <p:spPr>
          <a:xfrm>
            <a:off x="761377" y="6290608"/>
            <a:ext cx="254833" cy="2998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" name="Picture 3" descr="https://upload.wikimedia.org/wikipedia/commons/b/b0/WMA_Logo.jpeg">
            <a:extLst>
              <a:ext uri="{FF2B5EF4-FFF2-40B4-BE49-F238E27FC236}">
                <a16:creationId xmlns:a16="http://schemas.microsoft.com/office/drawing/2014/main" id="{5E87D5B1-95A8-F130-3F3B-1E2D16601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849384" y="3317002"/>
            <a:ext cx="1799818" cy="1502848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32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28D31E1B-0407-4223-9642-0B642CBF5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67266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31" y="873940"/>
            <a:ext cx="5052369" cy="1035781"/>
          </a:xfrm>
        </p:spPr>
        <p:txBody>
          <a:bodyPr anchor="ctr">
            <a:normAutofit/>
          </a:bodyPr>
          <a:lstStyle/>
          <a:p>
            <a:r>
              <a:rPr lang="en-US" sz="3600" b="1" dirty="0"/>
              <a:t>Low-income countries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5" y="2316420"/>
            <a:ext cx="5984774" cy="3933178"/>
          </a:xfrm>
        </p:spPr>
        <p:txBody>
          <a:bodyPr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/>
              <a:t>Equitable access to vaccines </a:t>
            </a:r>
            <a:r>
              <a:rPr lang="en-GB" b="1" baseline="30000" dirty="0"/>
              <a:t>(1)</a:t>
            </a:r>
            <a:r>
              <a:rPr lang="en-GB" b="1" dirty="0"/>
              <a:t> :</a:t>
            </a:r>
          </a:p>
          <a:p>
            <a:endParaRPr lang="en-GB" b="1" dirty="0"/>
          </a:p>
          <a:p>
            <a:r>
              <a:rPr lang="en-GB" dirty="0"/>
              <a:t>Receiving the vaccine for the country</a:t>
            </a:r>
          </a:p>
          <a:p>
            <a:r>
              <a:rPr lang="en-GB" dirty="0"/>
              <a:t>Logistics &amp; supply chain</a:t>
            </a:r>
          </a:p>
          <a:p>
            <a:r>
              <a:rPr lang="en-GB" dirty="0"/>
              <a:t>Health care system strengthening</a:t>
            </a:r>
          </a:p>
          <a:p>
            <a:r>
              <a:rPr lang="en-GB" dirty="0"/>
              <a:t>expand storage and cold chain on local level</a:t>
            </a:r>
          </a:p>
          <a:p>
            <a:r>
              <a:rPr lang="en-GB" dirty="0"/>
              <a:t>training the health professionals</a:t>
            </a:r>
          </a:p>
          <a:p>
            <a:r>
              <a:rPr lang="en-GB" dirty="0"/>
              <a:t>Surveillance and monitoring</a:t>
            </a:r>
            <a:endParaRPr lang="de-CH" dirty="0"/>
          </a:p>
          <a:p>
            <a:pPr marL="0" indent="0">
              <a:buNone/>
            </a:pPr>
            <a:r>
              <a:rPr lang="de-CH" sz="1400" dirty="0"/>
              <a:t>1) World Bank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b="1" dirty="0"/>
          </a:p>
          <a:p>
            <a:pPr marL="0" indent="0">
              <a:buNone/>
            </a:pPr>
            <a:endParaRPr lang="de-CH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0E96339-907C-46C3-99AC-31179B6F0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16299" y="608401"/>
            <a:ext cx="4637502" cy="5593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 l="5305" r="5305"/>
          <a:stretch/>
        </p:blipFill>
        <p:spPr bwMode="auto">
          <a:xfrm>
            <a:off x="7449222" y="608401"/>
            <a:ext cx="3699147" cy="323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3354D71C-B905-B75E-5CE7-FEF0B59B6EEF}"/>
              </a:ext>
            </a:extLst>
          </p:cNvPr>
          <p:cNvSpPr txBox="1"/>
          <p:nvPr/>
        </p:nvSpPr>
        <p:spPr>
          <a:xfrm>
            <a:off x="6716299" y="4200977"/>
            <a:ext cx="44320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u="sng" dirty="0"/>
              <a:t>Statements </a:t>
            </a:r>
            <a:r>
              <a:rPr lang="de-DE" sz="2400" u="sng" dirty="0" err="1"/>
              <a:t>from</a:t>
            </a:r>
            <a:r>
              <a:rPr lang="de-DE" sz="2400" u="sng" dirty="0"/>
              <a:t> WMA </a:t>
            </a:r>
            <a:r>
              <a:rPr lang="de-DE" sz="2400" u="sng" dirty="0" err="1"/>
              <a:t>members</a:t>
            </a:r>
            <a:r>
              <a:rPr lang="de-DE" sz="2400" u="sng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We have other more urgent issues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Vaccine hesitancy is a big issue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Trust in the health care system</a:t>
            </a:r>
          </a:p>
        </p:txBody>
      </p:sp>
    </p:spTree>
    <p:extLst>
      <p:ext uri="{BB962C8B-B14F-4D97-AF65-F5344CB8AC3E}">
        <p14:creationId xmlns:p14="http://schemas.microsoft.com/office/powerpoint/2010/main" val="1342189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784</Words>
  <Application>Microsoft Macintosh PowerPoint</Application>
  <PresentationFormat>Breitbild</PresentationFormat>
  <Paragraphs>140</Paragraphs>
  <Slides>16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1" baseType="lpstr">
      <vt:lpstr>Abadi</vt:lpstr>
      <vt:lpstr>Arial</vt:lpstr>
      <vt:lpstr>Calibri</vt:lpstr>
      <vt:lpstr>Calibri Light</vt:lpstr>
      <vt:lpstr>Office</vt:lpstr>
      <vt:lpstr>PowerPoint-Präsentation</vt:lpstr>
      <vt:lpstr>World Medical Association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Low-income countries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WMA members‘ activities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Julia Tainijoki</dc:creator>
  <cp:lastModifiedBy>Julia Tainijoki</cp:lastModifiedBy>
  <cp:revision>23</cp:revision>
  <cp:lastPrinted>2020-01-16T10:24:57Z</cp:lastPrinted>
  <dcterms:created xsi:type="dcterms:W3CDTF">2020-01-16T10:17:51Z</dcterms:created>
  <dcterms:modified xsi:type="dcterms:W3CDTF">2022-04-27T10:26:42Z</dcterms:modified>
</cp:coreProperties>
</file>